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ags/tag3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4231" r:id="rId2"/>
    <p:sldMasterId id="2147484493" r:id="rId3"/>
    <p:sldMasterId id="2147484698" r:id="rId4"/>
    <p:sldMasterId id="2147484713" r:id="rId5"/>
    <p:sldMasterId id="2147484731" r:id="rId6"/>
  </p:sldMasterIdLst>
  <p:notesMasterIdLst>
    <p:notesMasterId r:id="rId13"/>
  </p:notesMasterIdLst>
  <p:handoutMasterIdLst>
    <p:handoutMasterId r:id="rId14"/>
  </p:handoutMasterIdLst>
  <p:sldIdLst>
    <p:sldId id="2002" r:id="rId7"/>
    <p:sldId id="1990" r:id="rId8"/>
    <p:sldId id="2013" r:id="rId9"/>
    <p:sldId id="2014" r:id="rId10"/>
    <p:sldId id="2007" r:id="rId11"/>
    <p:sldId id="2015" r:id="rId12"/>
  </p:sldIdLst>
  <p:sldSz cx="9906000" cy="6858000" type="A4"/>
  <p:notesSz cx="9874250" cy="6797675"/>
  <p:custDataLst>
    <p:tags r:id="rId15"/>
  </p:custData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960C"/>
    <a:srgbClr val="426673"/>
    <a:srgbClr val="FF0000"/>
    <a:srgbClr val="00B050"/>
    <a:srgbClr val="A1BEC9"/>
    <a:srgbClr val="FFC000"/>
    <a:srgbClr val="C8B9AC"/>
    <a:srgbClr val="D6CBC2"/>
    <a:srgbClr val="B29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3" autoAdjust="0"/>
    <p:restoredTop sz="81007" autoAdjust="0"/>
  </p:normalViewPr>
  <p:slideViewPr>
    <p:cSldViewPr snapToGrid="0" showGuides="1">
      <p:cViewPr varScale="1">
        <p:scale>
          <a:sx n="94" d="100"/>
          <a:sy n="94" d="100"/>
        </p:scale>
        <p:origin x="-1314" y="-96"/>
      </p:cViewPr>
      <p:guideLst>
        <p:guide orient="horz" pos="3991"/>
        <p:guide orient="horz" pos="1069"/>
        <p:guide pos="450"/>
        <p:guide pos="58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9"/>
            <a:ext cx="4279900" cy="377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13" tIns="45807" rIns="91613" bIns="45807" numCol="1" anchor="t" anchorCtr="0" compatLnSpc="1">
            <a:prstTxWarp prst="textNoShape">
              <a:avLst/>
            </a:prstTxWarp>
          </a:bodyPr>
          <a:lstStyle>
            <a:lvl1pPr algn="l" defTabSz="916107">
              <a:spcBef>
                <a:spcPct val="0"/>
              </a:spcBef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352" y="9"/>
            <a:ext cx="4279900" cy="377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13" tIns="45807" rIns="91613" bIns="45807" numCol="1" anchor="t" anchorCtr="0" compatLnSpc="1">
            <a:prstTxWarp prst="textNoShape">
              <a:avLst/>
            </a:prstTxWarp>
          </a:bodyPr>
          <a:lstStyle>
            <a:lvl1pPr algn="r" defTabSz="916107">
              <a:spcBef>
                <a:spcPct val="0"/>
              </a:spcBef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7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6419866"/>
            <a:ext cx="4279900" cy="377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13" tIns="45807" rIns="91613" bIns="45807" numCol="1" anchor="b" anchorCtr="0" compatLnSpc="1">
            <a:prstTxWarp prst="textNoShape">
              <a:avLst/>
            </a:prstTxWarp>
          </a:bodyPr>
          <a:lstStyle>
            <a:lvl1pPr algn="l" defTabSz="916107">
              <a:spcBef>
                <a:spcPct val="0"/>
              </a:spcBef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97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352" y="6419866"/>
            <a:ext cx="4279900" cy="377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13" tIns="45807" rIns="91613" bIns="45807" numCol="1" anchor="b" anchorCtr="0" compatLnSpc="1">
            <a:prstTxWarp prst="textNoShape">
              <a:avLst/>
            </a:prstTxWarp>
          </a:bodyPr>
          <a:lstStyle>
            <a:lvl1pPr algn="r" defTabSz="916107">
              <a:spcBef>
                <a:spcPct val="0"/>
              </a:spcBef>
              <a:defRPr sz="1200" b="1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E0BC23-0D95-42A2-9803-CB7A22C31CDC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552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9"/>
            <a:ext cx="4279900" cy="377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13" tIns="45807" rIns="91613" bIns="45807" numCol="1" anchor="t" anchorCtr="0" compatLnSpc="1">
            <a:prstTxWarp prst="textNoShape">
              <a:avLst/>
            </a:prstTxWarp>
          </a:bodyPr>
          <a:lstStyle>
            <a:lvl1pPr algn="l" defTabSz="916107">
              <a:spcBef>
                <a:spcPct val="0"/>
              </a:spcBef>
              <a:defRPr sz="1200" b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352" y="9"/>
            <a:ext cx="4279900" cy="377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13" tIns="45807" rIns="91613" bIns="45807" numCol="1" anchor="t" anchorCtr="0" compatLnSpc="1">
            <a:prstTxWarp prst="textNoShape">
              <a:avLst/>
            </a:prstTxWarp>
          </a:bodyPr>
          <a:lstStyle>
            <a:lvl1pPr algn="r" defTabSz="916107">
              <a:spcBef>
                <a:spcPct val="0"/>
              </a:spcBef>
              <a:defRPr sz="1200" b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82925" y="528638"/>
            <a:ext cx="3709988" cy="256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048" y="3248037"/>
            <a:ext cx="7242174" cy="3021013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13" tIns="45807" rIns="91613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6419866"/>
            <a:ext cx="4279900" cy="377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13" tIns="45807" rIns="91613" bIns="45807" numCol="1" anchor="b" anchorCtr="0" compatLnSpc="1">
            <a:prstTxWarp prst="textNoShape">
              <a:avLst/>
            </a:prstTxWarp>
          </a:bodyPr>
          <a:lstStyle>
            <a:lvl1pPr algn="l" defTabSz="916107">
              <a:spcBef>
                <a:spcPct val="0"/>
              </a:spcBef>
              <a:defRPr sz="1200" b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352" y="6419866"/>
            <a:ext cx="4279900" cy="3778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13" tIns="45807" rIns="91613" bIns="45807" numCol="1" anchor="b" anchorCtr="0" compatLnSpc="1">
            <a:prstTxWarp prst="textNoShape">
              <a:avLst/>
            </a:prstTxWarp>
          </a:bodyPr>
          <a:lstStyle>
            <a:lvl1pPr algn="r" defTabSz="916107">
              <a:spcBef>
                <a:spcPct val="0"/>
              </a:spcBef>
              <a:defRPr sz="1200" b="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6EF5532-5135-40AE-80C6-1B7A7313BC20}" type="slidenum">
              <a:rPr lang="de-DE"/>
              <a:pPr>
                <a:defRPr/>
              </a:pPr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0873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539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18B63-78A7-49A5-86C7-6B8981C8C31B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2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48ACC-D7EC-49AF-B0D6-E4E150BA7358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689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358869"/>
            <a:ext cx="2228850" cy="55911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8" y="358869"/>
            <a:ext cx="6534150" cy="55911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40E0C-8C01-4BA4-955E-0E7557B8DE16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880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539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5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78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70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19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3" y="1600200"/>
            <a:ext cx="4381501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199" y="1600200"/>
            <a:ext cx="4381501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6386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257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506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073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499" y="27314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4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44AD1-B605-4536-BDD0-B5D04A4A4719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5255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23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882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358869"/>
            <a:ext cx="2228850" cy="55911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8" y="358869"/>
            <a:ext cx="6534150" cy="55911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9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539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DE5D37-A380-4CA9-B48F-8BFFE0D547D0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65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6DC9E7-52B1-4B28-AFBD-6ADF0D6317FD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06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70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462025-A161-4022-9205-0A6F1F756926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70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3" y="1600200"/>
            <a:ext cx="4381501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199" y="1600200"/>
            <a:ext cx="4381501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3D6A99-37ED-483F-9C86-4E89C8BBF69B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99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E817E4-1E8D-47AD-9E27-26B4742256FA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26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F0E347-B386-4FBE-B0A8-FA441D2E4C29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34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F964B8-4548-4DC4-BAE5-04857F54C115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30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701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CA978-CA93-4237-AEE8-3BE289477731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34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499" y="27314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B128A1-69B1-4A0E-B87F-FD0F705D0F00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975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3C11B4-0FE2-4110-9BFB-1662DC6323FD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8246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52F5F6-6BCD-4DCE-A47E-295F572E4985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5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67650" y="189008"/>
            <a:ext cx="2289175" cy="576103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3" y="189008"/>
            <a:ext cx="6719889" cy="576103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597F1D-07C8-4FD0-ABE6-BA3E9AD6289E}" type="slidenum">
              <a:rPr lang="it-IT">
                <a:solidFill>
                  <a:srgbClr val="333399"/>
                </a:solidFill>
              </a:rPr>
              <a:pPr/>
              <a:t>‹N›</a:t>
            </a:fld>
            <a:endParaRPr lang="it-IT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26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519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24327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001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944563"/>
            <a:ext cx="8535989" cy="6842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3424" y="1933669"/>
            <a:ext cx="8535989" cy="137024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552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94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4120668"/>
            <a:ext cx="8420100" cy="2862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552744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33431" y="1933576"/>
            <a:ext cx="4191000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6825" y="1933576"/>
            <a:ext cx="4192588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4981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487897"/>
            <a:ext cx="4376738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415" y="1487897"/>
            <a:ext cx="4378325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003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16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3" y="1600200"/>
            <a:ext cx="4381501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199" y="1600200"/>
            <a:ext cx="4381501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77692-4209-4825-B813-0851953C30D1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5791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5" y="197330"/>
            <a:ext cx="493490" cy="43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66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499" y="273144"/>
            <a:ext cx="5537201" cy="23864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8" y="1435194"/>
            <a:ext cx="3259138" cy="400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02255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579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2003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775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763547" y="1933669"/>
            <a:ext cx="5505866" cy="1127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660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35813" y="1001714"/>
            <a:ext cx="2133600" cy="20589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40081" y="1001714"/>
            <a:ext cx="2343334" cy="20589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7546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733424" y="1933576"/>
            <a:ext cx="8535989" cy="243272"/>
          </a:xfrm>
        </p:spPr>
        <p:txBody>
          <a:bodyPr/>
          <a:lstStyle/>
          <a:p>
            <a:pPr lv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847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733424" y="1001807"/>
            <a:ext cx="8535989" cy="137024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0912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33431" y="1933669"/>
            <a:ext cx="4191000" cy="16135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5076825" y="1933669"/>
            <a:ext cx="4192588" cy="16135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5076825" y="2573431"/>
            <a:ext cx="4192588" cy="161351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03644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519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24327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1749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3424" y="1933669"/>
            <a:ext cx="8535989" cy="137024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3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A243E-4021-4261-A910-01B10F24EEDF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20743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94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4120668"/>
            <a:ext cx="8420100" cy="2862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96719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33431" y="1933576"/>
            <a:ext cx="4191000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6825" y="1933576"/>
            <a:ext cx="4192588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8887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487897"/>
            <a:ext cx="4376738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415" y="1487897"/>
            <a:ext cx="4378325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762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16654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6675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499" y="273144"/>
            <a:ext cx="5537201" cy="23864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8" y="1435194"/>
            <a:ext cx="3259138" cy="400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024025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579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2003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97941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763547" y="1933669"/>
            <a:ext cx="5505866" cy="1127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3402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35813" y="1001714"/>
            <a:ext cx="2133600" cy="20589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40081" y="1001714"/>
            <a:ext cx="2343334" cy="20589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39676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733424" y="1933576"/>
            <a:ext cx="8535989" cy="243272"/>
          </a:xfrm>
        </p:spPr>
        <p:txBody>
          <a:bodyPr/>
          <a:lstStyle/>
          <a:p>
            <a:pPr lv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02489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62F7-031F-49E6-A65C-C3D353B16B43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37463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733424" y="1933576"/>
            <a:ext cx="8535989" cy="243272"/>
          </a:xfrm>
        </p:spPr>
        <p:txBody>
          <a:bodyPr/>
          <a:lstStyle/>
          <a:p>
            <a:pPr lv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502758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733424" y="1933669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80039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733424" y="1933669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245078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733424" y="1933669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12211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519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24327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729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3424" y="1933669"/>
            <a:ext cx="8535989" cy="1370247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12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94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4120668"/>
            <a:ext cx="8420100" cy="2862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483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33431" y="1933576"/>
            <a:ext cx="4191000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76825" y="1933576"/>
            <a:ext cx="4192588" cy="25011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974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487897"/>
            <a:ext cx="4376738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415" y="1487897"/>
            <a:ext cx="4378325" cy="6869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1842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319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0859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4F78F-C574-4383-8756-98938AE3C4ED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53600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442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499" y="273144"/>
            <a:ext cx="5537201" cy="23864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8" y="1435194"/>
            <a:ext cx="3259138" cy="400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893505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579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2003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154392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763547" y="1933669"/>
            <a:ext cx="5505866" cy="11271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09521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35813" y="1001714"/>
            <a:ext cx="2133600" cy="205898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40081" y="1001714"/>
            <a:ext cx="2343334" cy="205898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9838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733424" y="1933576"/>
            <a:ext cx="8535989" cy="243272"/>
          </a:xfrm>
        </p:spPr>
        <p:txBody>
          <a:bodyPr/>
          <a:lstStyle/>
          <a:p>
            <a:pPr lv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0325989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733424" y="1933576"/>
            <a:ext cx="8535989" cy="243272"/>
          </a:xfrm>
        </p:spPr>
        <p:txBody>
          <a:bodyPr/>
          <a:lstStyle/>
          <a:p>
            <a:pPr lv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16387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733424" y="1933669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044707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733424" y="1933669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496100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3424" y="1001713"/>
            <a:ext cx="8535989" cy="684212"/>
          </a:xfr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 bwMode="auto">
          <a:xfrm>
            <a:off x="733424" y="1933669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34473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499" y="27314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A48DF-899E-42A7-BDB2-20A32D8E9202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1668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6EC42-B4A9-48D1-BF90-B265D27DF59D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184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35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4.emf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vmlDrawing" Target="../drawings/vmlDrawing2.vml"/><Relationship Id="rId3" Type="http://schemas.openxmlformats.org/officeDocument/2006/relationships/slideLayout" Target="../slideLayouts/slideLayout50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vmlDrawing" Target="../drawings/vmlDrawing3.vml"/><Relationship Id="rId3" Type="http://schemas.openxmlformats.org/officeDocument/2006/relationships/slideLayout" Target="../slideLayouts/slideLayout66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oleObject" Target="../embeddings/oleObject3.bin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image" Target="../media/image6.jpeg"/><Relationship Id="rId10" Type="http://schemas.openxmlformats.org/officeDocument/2006/relationships/slideLayout" Target="../slideLayouts/slideLayout73.xml"/><Relationship Id="rId19" Type="http://schemas.openxmlformats.org/officeDocument/2006/relationships/tags" Target="../tags/tag4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ADR_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476250"/>
            <a:ext cx="18065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58869"/>
            <a:ext cx="8915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01937" y="3716338"/>
            <a:ext cx="8424863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ts val="2500"/>
              </a:lnSpc>
              <a:spcBef>
                <a:spcPct val="0"/>
              </a:spcBef>
              <a:defRPr sz="16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D30DAA9A-6619-4034-B08F-EFF58E914A4A}" type="datetimeFigureOut">
              <a:rPr lang="it-IT"/>
              <a:pPr>
                <a:defRPr/>
              </a:pPr>
              <a:t>17/10/2017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58869"/>
            <a:ext cx="8915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01937" y="3716338"/>
            <a:ext cx="8424863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ts val="2500"/>
              </a:lnSpc>
              <a:spcBef>
                <a:spcPct val="0"/>
              </a:spcBef>
              <a:defRPr sz="1600" b="0" dirty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7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0"/>
          <p:cNvSpPr>
            <a:spLocks noChangeArrowheads="1"/>
          </p:cNvSpPr>
          <p:nvPr/>
        </p:nvSpPr>
        <p:spPr bwMode="auto">
          <a:xfrm>
            <a:off x="0" y="6265977"/>
            <a:ext cx="9906000" cy="619125"/>
          </a:xfrm>
          <a:prstGeom prst="rect">
            <a:avLst/>
          </a:prstGeom>
          <a:solidFill>
            <a:srgbClr val="ECF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ts val="2500"/>
              </a:lnSpc>
            </a:pPr>
            <a:endParaRPr lang="it-IT" sz="1600" b="0" dirty="0" smtClean="0">
              <a:solidFill>
                <a:srgbClr val="000000"/>
              </a:solidFill>
            </a:endParaRPr>
          </a:p>
        </p:txBody>
      </p:sp>
      <p:pic>
        <p:nvPicPr>
          <p:cNvPr id="109571" name="Picture 11" descr="ADR_followus_nero_bi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825" y="6389688"/>
            <a:ext cx="309563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9"/>
          <p:cNvSpPr>
            <a:spLocks noChangeArrowheads="1"/>
          </p:cNvSpPr>
          <p:nvPr/>
        </p:nvSpPr>
        <p:spPr bwMode="auto">
          <a:xfrm>
            <a:off x="0" y="94"/>
            <a:ext cx="9906000" cy="796925"/>
          </a:xfrm>
          <a:prstGeom prst="rect">
            <a:avLst/>
          </a:prstGeom>
          <a:solidFill>
            <a:srgbClr val="ECF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ts val="2500"/>
              </a:lnSpc>
            </a:pPr>
            <a:endParaRPr lang="it-IT" sz="1600" b="0" dirty="0" smtClean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188913"/>
            <a:ext cx="8915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3250" y="6511925"/>
            <a:ext cx="350838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00">
                <a:solidFill>
                  <a:schemeClr val="accent2"/>
                </a:solidFill>
                <a:ea typeface="+mn-ea"/>
              </a:defRPr>
            </a:lvl1pPr>
          </a:lstStyle>
          <a:p>
            <a:fld id="{5259509E-B038-4301-A7F2-8802FDB4E066}" type="slidenum">
              <a:rPr lang="it-IT" smtClean="0">
                <a:solidFill>
                  <a:srgbClr val="333399"/>
                </a:solidFill>
              </a:rPr>
              <a:pPr/>
              <a:t>‹N›</a:t>
            </a:fld>
            <a:endParaRPr lang="it-IT" dirty="0" smtClean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55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96" r:id="rId3"/>
    <p:sldLayoutId id="2147484497" r:id="rId4"/>
    <p:sldLayoutId id="2147484498" r:id="rId5"/>
    <p:sldLayoutId id="2147484499" r:id="rId6"/>
    <p:sldLayoutId id="2147484500" r:id="rId7"/>
    <p:sldLayoutId id="2147484501" r:id="rId8"/>
    <p:sldLayoutId id="2147484502" r:id="rId9"/>
    <p:sldLayoutId id="2147484503" r:id="rId10"/>
    <p:sldLayoutId id="214748450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ts val="2500"/>
        </a:lnSpc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3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824024548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455" name="think-cell Slide" r:id="rId18" imgW="360" imgH="360" progId="TCLayout.ActiveDocument.1">
                  <p:embed/>
                </p:oleObj>
              </mc:Choice>
              <mc:Fallback>
                <p:oleObj name="think-cell Slide" r:id="rId1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rgbClr val="ECF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ts val="25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733424" y="1001713"/>
            <a:ext cx="8535989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3424" y="1933669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"/>
          <p:cNvSpPr txBox="1">
            <a:spLocks noChangeArrowheads="1"/>
          </p:cNvSpPr>
          <p:nvPr/>
        </p:nvSpPr>
        <p:spPr bwMode="auto">
          <a:xfrm>
            <a:off x="9385300" y="6718394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algn="l">
              <a:defRPr/>
            </a:pPr>
            <a:fld id="{08AB55FF-16C2-4874-B035-5D230198F9E8}" type="slidenum">
              <a:rPr lang="en-US">
                <a:solidFill>
                  <a:srgbClr val="000000"/>
                </a:solidFill>
                <a:latin typeface="Arial"/>
              </a:rPr>
              <a:pPr algn="l">
                <a:defRPr/>
              </a:pPr>
              <a:t>‹N›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9" name="Slide Number Line"/>
          <p:cNvSpPr>
            <a:spLocks noChangeShapeType="1"/>
          </p:cNvSpPr>
          <p:nvPr/>
        </p:nvSpPr>
        <p:spPr bwMode="auto">
          <a:xfrm>
            <a:off x="9269413" y="6734269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3080" name="Header Line"/>
          <p:cNvSpPr>
            <a:spLocks noChangeShapeType="1"/>
          </p:cNvSpPr>
          <p:nvPr/>
        </p:nvSpPr>
        <p:spPr bwMode="auto">
          <a:xfrm>
            <a:off x="0" y="765175"/>
            <a:ext cx="9907588" cy="0"/>
          </a:xfrm>
          <a:prstGeom prst="line">
            <a:avLst/>
          </a:prstGeom>
          <a:noFill/>
          <a:ln w="9525">
            <a:solidFill>
              <a:srgbClr val="ECF2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3081" name="Picture 7" descr="ADR_logo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39" y="188913"/>
            <a:ext cx="1462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55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9" r:id="rId1"/>
    <p:sldLayoutId id="2147484700" r:id="rId2"/>
    <p:sldLayoutId id="2147484701" r:id="rId3"/>
    <p:sldLayoutId id="2147484702" r:id="rId4"/>
    <p:sldLayoutId id="2147484703" r:id="rId5"/>
    <p:sldLayoutId id="2147484704" r:id="rId6"/>
    <p:sldLayoutId id="2147484705" r:id="rId7"/>
    <p:sldLayoutId id="2147484706" r:id="rId8"/>
    <p:sldLayoutId id="2147484707" r:id="rId9"/>
    <p:sldLayoutId id="2147484708" r:id="rId10"/>
    <p:sldLayoutId id="2147484709" r:id="rId11"/>
    <p:sldLayoutId id="2147484710" r:id="rId12"/>
    <p:sldLayoutId id="2147484711" r:id="rId13"/>
    <p:sldLayoutId id="2147484712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3000"/>
        </a:lnSpc>
        <a:spcBef>
          <a:spcPts val="25"/>
        </a:spcBef>
        <a:spcAft>
          <a:spcPct val="0"/>
        </a:spcAft>
        <a:buFont typeface="Arial" pitchFamily="34" charset="0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rtl="0" eaLnBrk="0" fontAlgn="base" hangingPunct="0">
        <a:lnSpc>
          <a:spcPct val="93000"/>
        </a:lnSpc>
        <a:spcBef>
          <a:spcPts val="1200"/>
        </a:spcBef>
        <a:spcAft>
          <a:spcPct val="0"/>
        </a:spcAft>
        <a:buFont typeface="Arial" pitchFamily="34" charset="0"/>
        <a:buChar char="•"/>
        <a:defRPr sz="1700">
          <a:solidFill>
            <a:schemeClr val="tx1"/>
          </a:solidFill>
          <a:latin typeface="+mn-lt"/>
        </a:defRPr>
      </a:lvl2pPr>
      <a:lvl3pPr marL="481013" indent="-233363" algn="l" rtl="0" eaLnBrk="0" fontAlgn="base" hangingPunct="0">
        <a:lnSpc>
          <a:spcPct val="93000"/>
        </a:lnSpc>
        <a:spcBef>
          <a:spcPts val="38"/>
        </a:spcBef>
        <a:spcAft>
          <a:spcPct val="0"/>
        </a:spcAft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3pPr>
      <a:lvl4pPr marL="696913" indent="-200025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700">
          <a:solidFill>
            <a:schemeClr val="tx1"/>
          </a:solidFill>
          <a:latin typeface="+mn-lt"/>
        </a:defRPr>
      </a:lvl4pPr>
      <a:lvl5pPr marL="6969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5pPr>
      <a:lvl6pPr marL="11541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6pPr>
      <a:lvl7pPr marL="16113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7pPr>
      <a:lvl8pPr marL="20685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8pPr>
      <a:lvl9pPr marL="25257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3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5479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rgbClr val="ECF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ts val="25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733424" y="1001713"/>
            <a:ext cx="8535989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3424" y="1933669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"/>
          <p:cNvSpPr txBox="1">
            <a:spLocks noChangeArrowheads="1"/>
          </p:cNvSpPr>
          <p:nvPr/>
        </p:nvSpPr>
        <p:spPr bwMode="auto">
          <a:xfrm>
            <a:off x="9385300" y="6718394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algn="l">
              <a:defRPr/>
            </a:pPr>
            <a:fld id="{E5B6F993-6AAD-4A6A-A44A-A82B7026FAC4}" type="slidenum">
              <a:rPr lang="en-US">
                <a:solidFill>
                  <a:srgbClr val="000000"/>
                </a:solidFill>
                <a:latin typeface="Arial"/>
              </a:rPr>
              <a:pPr algn="l">
                <a:defRPr/>
              </a:pPr>
              <a:t>‹N›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5" name="Slide Number Line"/>
          <p:cNvSpPr>
            <a:spLocks noChangeShapeType="1"/>
          </p:cNvSpPr>
          <p:nvPr/>
        </p:nvSpPr>
        <p:spPr bwMode="auto">
          <a:xfrm>
            <a:off x="9269413" y="6734269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056" name="Header Line"/>
          <p:cNvSpPr>
            <a:spLocks noChangeShapeType="1"/>
          </p:cNvSpPr>
          <p:nvPr/>
        </p:nvSpPr>
        <p:spPr bwMode="auto">
          <a:xfrm>
            <a:off x="0" y="765175"/>
            <a:ext cx="9907588" cy="0"/>
          </a:xfrm>
          <a:prstGeom prst="line">
            <a:avLst/>
          </a:prstGeom>
          <a:noFill/>
          <a:ln w="9525">
            <a:solidFill>
              <a:srgbClr val="ECF2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057" name="Picture 7" descr="ADR_logo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39" y="188913"/>
            <a:ext cx="1462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529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5" r:id="rId12"/>
    <p:sldLayoutId id="2147484726" r:id="rId13"/>
    <p:sldLayoutId id="2147484727" r:id="rId14"/>
    <p:sldLayoutId id="2147484728" r:id="rId15"/>
    <p:sldLayoutId id="2147484729" r:id="rId16"/>
  </p:sldLayoutIdLst>
  <p:hf hdr="0" dt="0"/>
  <p:txStyles>
    <p:titleStyle>
      <a:lvl1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3000"/>
        </a:lnSpc>
        <a:spcBef>
          <a:spcPts val="25"/>
        </a:spcBef>
        <a:spcAft>
          <a:spcPct val="0"/>
        </a:spcAft>
        <a:buFont typeface="Arial" pitchFamily="34" charset="0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rtl="0" eaLnBrk="0" fontAlgn="base" hangingPunct="0">
        <a:lnSpc>
          <a:spcPct val="93000"/>
        </a:lnSpc>
        <a:spcBef>
          <a:spcPts val="1200"/>
        </a:spcBef>
        <a:spcAft>
          <a:spcPct val="0"/>
        </a:spcAft>
        <a:buFont typeface="Arial" pitchFamily="34" charset="0"/>
        <a:buChar char="•"/>
        <a:defRPr sz="1700">
          <a:solidFill>
            <a:schemeClr val="tx1"/>
          </a:solidFill>
          <a:latin typeface="+mn-lt"/>
        </a:defRPr>
      </a:lvl2pPr>
      <a:lvl3pPr marL="481013" indent="-233363" algn="l" rtl="0" eaLnBrk="0" fontAlgn="base" hangingPunct="0">
        <a:lnSpc>
          <a:spcPct val="93000"/>
        </a:lnSpc>
        <a:spcBef>
          <a:spcPts val="38"/>
        </a:spcBef>
        <a:spcAft>
          <a:spcPct val="0"/>
        </a:spcAft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3pPr>
      <a:lvl4pPr marL="696913" indent="-200025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700">
          <a:solidFill>
            <a:schemeClr val="tx1"/>
          </a:solidFill>
          <a:latin typeface="+mn-lt"/>
        </a:defRPr>
      </a:lvl4pPr>
      <a:lvl5pPr marL="6969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5pPr>
      <a:lvl6pPr marL="11541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6pPr>
      <a:lvl7pPr marL="16113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7pPr>
      <a:lvl8pPr marL="20685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8pPr>
      <a:lvl9pPr marL="25257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3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6503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Rectangle 10"/>
          <p:cNvSpPr>
            <a:spLocks noChangeArrowheads="1"/>
          </p:cNvSpPr>
          <p:nvPr/>
        </p:nvSpPr>
        <p:spPr bwMode="auto">
          <a:xfrm>
            <a:off x="0" y="6669088"/>
            <a:ext cx="9906000" cy="215900"/>
          </a:xfrm>
          <a:prstGeom prst="rect">
            <a:avLst/>
          </a:prstGeom>
          <a:solidFill>
            <a:srgbClr val="ECF2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>
              <a:lnSpc>
                <a:spcPts val="2500"/>
              </a:lnSpc>
            </a:pP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733424" y="1001713"/>
            <a:ext cx="8535989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3424" y="1933669"/>
            <a:ext cx="853598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Slide Number"/>
          <p:cNvSpPr txBox="1">
            <a:spLocks noChangeArrowheads="1"/>
          </p:cNvSpPr>
          <p:nvPr/>
        </p:nvSpPr>
        <p:spPr bwMode="auto">
          <a:xfrm>
            <a:off x="9385300" y="6718394"/>
            <a:ext cx="1603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>
              <a:defRPr sz="900" b="0" smtClean="0"/>
            </a:lvl1pPr>
          </a:lstStyle>
          <a:p>
            <a:pPr algn="l">
              <a:defRPr/>
            </a:pPr>
            <a:fld id="{E5B6F993-6AAD-4A6A-A44A-A82B7026FAC4}" type="slidenum">
              <a:rPr lang="en-US">
                <a:solidFill>
                  <a:srgbClr val="000000"/>
                </a:solidFill>
                <a:latin typeface="Arial"/>
              </a:rPr>
              <a:pPr algn="l">
                <a:defRPr/>
              </a:pPr>
              <a:t>‹N›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5" name="Slide Number Line"/>
          <p:cNvSpPr>
            <a:spLocks noChangeShapeType="1"/>
          </p:cNvSpPr>
          <p:nvPr/>
        </p:nvSpPr>
        <p:spPr bwMode="auto">
          <a:xfrm>
            <a:off x="9269413" y="6734269"/>
            <a:ext cx="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endParaRPr lang="it-IT" dirty="0">
              <a:solidFill>
                <a:srgbClr val="000000"/>
              </a:solidFill>
            </a:endParaRPr>
          </a:p>
        </p:txBody>
      </p:sp>
      <p:sp>
        <p:nvSpPr>
          <p:cNvPr id="2056" name="Header Line"/>
          <p:cNvSpPr>
            <a:spLocks noChangeShapeType="1"/>
          </p:cNvSpPr>
          <p:nvPr/>
        </p:nvSpPr>
        <p:spPr bwMode="auto">
          <a:xfrm>
            <a:off x="0" y="765175"/>
            <a:ext cx="9907588" cy="0"/>
          </a:xfrm>
          <a:prstGeom prst="line">
            <a:avLst/>
          </a:prstGeom>
          <a:noFill/>
          <a:ln w="9525">
            <a:solidFill>
              <a:srgbClr val="ECF2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2057" name="Picture 7" descr="ADR_logo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39" y="188913"/>
            <a:ext cx="1462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4" y="207963"/>
            <a:ext cx="504123" cy="44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7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  <p:sldLayoutId id="2147484743" r:id="rId12"/>
    <p:sldLayoutId id="2147484744" r:id="rId13"/>
    <p:sldLayoutId id="2147484745" r:id="rId14"/>
    <p:sldLayoutId id="2147484746" r:id="rId15"/>
    <p:sldLayoutId id="2147484747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5pPr>
      <a:lvl6pPr marL="4572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6pPr>
      <a:lvl7pPr marL="9144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7pPr>
      <a:lvl8pPr marL="13716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8pPr>
      <a:lvl9pPr marL="1828800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defRPr sz="21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3000"/>
        </a:lnSpc>
        <a:spcBef>
          <a:spcPts val="25"/>
        </a:spcBef>
        <a:spcAft>
          <a:spcPct val="0"/>
        </a:spcAft>
        <a:buFont typeface="Arial" pitchFamily="34" charset="0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30188" algn="l" rtl="0" eaLnBrk="0" fontAlgn="base" hangingPunct="0">
        <a:lnSpc>
          <a:spcPct val="93000"/>
        </a:lnSpc>
        <a:spcBef>
          <a:spcPts val="1200"/>
        </a:spcBef>
        <a:spcAft>
          <a:spcPct val="0"/>
        </a:spcAft>
        <a:buFont typeface="Arial" pitchFamily="34" charset="0"/>
        <a:buChar char="•"/>
        <a:defRPr sz="1700">
          <a:solidFill>
            <a:schemeClr val="tx1"/>
          </a:solidFill>
          <a:latin typeface="+mn-lt"/>
        </a:defRPr>
      </a:lvl2pPr>
      <a:lvl3pPr marL="481013" indent="-233363" algn="l" rtl="0" eaLnBrk="0" fontAlgn="base" hangingPunct="0">
        <a:lnSpc>
          <a:spcPct val="93000"/>
        </a:lnSpc>
        <a:spcBef>
          <a:spcPts val="38"/>
        </a:spcBef>
        <a:spcAft>
          <a:spcPct val="0"/>
        </a:spcAft>
        <a:buFont typeface="Arial" pitchFamily="34" charset="0"/>
        <a:buChar char="–"/>
        <a:defRPr sz="1700">
          <a:solidFill>
            <a:schemeClr val="tx1"/>
          </a:solidFill>
          <a:latin typeface="+mn-lt"/>
        </a:defRPr>
      </a:lvl3pPr>
      <a:lvl4pPr marL="696913" indent="-200025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buChar char="-"/>
        <a:defRPr sz="1700">
          <a:solidFill>
            <a:schemeClr val="tx1"/>
          </a:solidFill>
          <a:latin typeface="+mn-lt"/>
        </a:defRPr>
      </a:lvl4pPr>
      <a:lvl5pPr marL="6969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5pPr>
      <a:lvl6pPr marL="11541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6pPr>
      <a:lvl7pPr marL="16113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7pPr>
      <a:lvl8pPr marL="20685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8pPr>
      <a:lvl9pPr marL="2525713" indent="1131888" algn="l" rtl="0" eaLnBrk="0" fontAlgn="base" hangingPunct="0">
        <a:lnSpc>
          <a:spcPct val="93000"/>
        </a:lnSpc>
        <a:spcBef>
          <a:spcPct val="0"/>
        </a:spcBef>
        <a:spcAft>
          <a:spcPct val="0"/>
        </a:spcAft>
        <a:buFont typeface="Arial" pitchFamily="34" charset="0"/>
        <a:defRPr sz="17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9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7.xml"/><Relationship Id="rId7" Type="http://schemas.openxmlformats.org/officeDocument/2006/relationships/image" Target="../media/image5.jpe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9.xml"/><Relationship Id="rId7" Type="http://schemas.openxmlformats.org/officeDocument/2006/relationships/image" Target="../media/image5.jpe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9.emf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0072125"/>
              </p:ext>
            </p:extLst>
          </p:nvPr>
        </p:nvGraphicFramePr>
        <p:xfrm>
          <a:off x="1639" y="168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07" name="Diapositiva think-cell" r:id="rId4" imgW="270" imgH="270" progId="TCLayout.ActiveDocument.1">
                  <p:embed/>
                </p:oleObj>
              </mc:Choice>
              <mc:Fallback>
                <p:oleObj name="Diapositiva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9" y="168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41414" y="5318219"/>
            <a:ext cx="42322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1700" b="0" dirty="0">
                <a:solidFill>
                  <a:srgbClr val="000000"/>
                </a:solidFill>
              </a:rPr>
              <a:t>Giugno 2013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blackGray">
          <a:xfrm>
            <a:off x="593186" y="5237922"/>
            <a:ext cx="8410680" cy="1431258"/>
          </a:xfrm>
          <a:prstGeom prst="rect">
            <a:avLst/>
          </a:prstGeom>
          <a:solidFill>
            <a:srgbClr val="2568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58000" tIns="118800"/>
          <a:lstStyle/>
          <a:p>
            <a:pPr algn="l" fontAlgn="auto">
              <a:spcBef>
                <a:spcPts val="0"/>
              </a:spcBef>
              <a:spcAft>
                <a:spcPct val="30000"/>
              </a:spcAft>
              <a:defRPr/>
            </a:pPr>
            <a:r>
              <a:rPr lang="it-IT" sz="2400" kern="0" dirty="0">
                <a:solidFill>
                  <a:schemeClr val="bg1"/>
                </a:solidFill>
              </a:rPr>
              <a:t>AdR Assistance - </a:t>
            </a:r>
            <a:r>
              <a:rPr lang="it-IT" sz="2400" kern="0" dirty="0" smtClean="0">
                <a:solidFill>
                  <a:schemeClr val="bg1"/>
                </a:solidFill>
              </a:rPr>
              <a:t>Aeroporto </a:t>
            </a:r>
            <a:r>
              <a:rPr lang="it-IT" sz="2400" kern="0" dirty="0">
                <a:solidFill>
                  <a:schemeClr val="bg1"/>
                </a:solidFill>
              </a:rPr>
              <a:t>di </a:t>
            </a:r>
            <a:r>
              <a:rPr lang="it-IT" sz="2400" kern="0" dirty="0" smtClean="0">
                <a:solidFill>
                  <a:schemeClr val="bg1"/>
                </a:solidFill>
              </a:rPr>
              <a:t>Ciampino</a:t>
            </a:r>
            <a:endParaRPr lang="it-IT" sz="2400" kern="0" dirty="0">
              <a:solidFill>
                <a:schemeClr val="bg1"/>
              </a:solidFill>
            </a:endParaRPr>
          </a:p>
          <a:p>
            <a:pPr algn="l" fontAlgn="auto">
              <a:spcBef>
                <a:spcPts val="0"/>
              </a:spcBef>
              <a:spcAft>
                <a:spcPct val="30000"/>
              </a:spcAft>
              <a:defRPr/>
            </a:pPr>
            <a:r>
              <a:rPr lang="it-IT" sz="2400" kern="0" dirty="0">
                <a:solidFill>
                  <a:schemeClr val="bg1"/>
                </a:solidFill>
              </a:rPr>
              <a:t>Consuntivazione </a:t>
            </a:r>
            <a:r>
              <a:rPr lang="it-IT" sz="2400" kern="0" dirty="0" smtClean="0">
                <a:solidFill>
                  <a:schemeClr val="bg1"/>
                </a:solidFill>
              </a:rPr>
              <a:t>2017 </a:t>
            </a:r>
            <a:r>
              <a:rPr lang="it-IT" sz="2400" kern="0" dirty="0">
                <a:solidFill>
                  <a:schemeClr val="bg1"/>
                </a:solidFill>
              </a:rPr>
              <a:t>e corrispettivo </a:t>
            </a:r>
            <a:r>
              <a:rPr lang="it-IT" sz="2400" kern="0" dirty="0" smtClean="0">
                <a:solidFill>
                  <a:schemeClr val="bg1"/>
                </a:solidFill>
              </a:rPr>
              <a:t>2018</a:t>
            </a:r>
            <a:endParaRPr lang="it-IT" sz="1800" kern="0" dirty="0" smtClean="0">
              <a:solidFill>
                <a:schemeClr val="bg1"/>
              </a:solidFill>
            </a:endParaRPr>
          </a:p>
          <a:p>
            <a:pPr algn="l" fontAlgn="auto">
              <a:spcBef>
                <a:spcPts val="0"/>
              </a:spcBef>
              <a:spcAft>
                <a:spcPct val="30000"/>
              </a:spcAft>
              <a:defRPr/>
            </a:pPr>
            <a:r>
              <a:rPr lang="it-IT" sz="2200" b="0" kern="0" dirty="0" smtClean="0">
                <a:solidFill>
                  <a:srgbClr val="FFFFFF"/>
                </a:solidFill>
              </a:rPr>
              <a:t>			</a:t>
            </a:r>
          </a:p>
        </p:txBody>
      </p:sp>
      <p:pic>
        <p:nvPicPr>
          <p:cNvPr id="817268" name="Picture 1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3" y="775389"/>
            <a:ext cx="2707795" cy="202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7270" name="Picture 1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65" y="785328"/>
            <a:ext cx="2696909" cy="202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7272" name="Picture 1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2" y="2834932"/>
            <a:ext cx="2707795" cy="203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7273" name="Picture 1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65" y="2912165"/>
            <a:ext cx="2663688" cy="199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7275" name="Picture 1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91" y="785328"/>
            <a:ext cx="2757258" cy="202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7298" name="Picture 14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91" y="2912165"/>
            <a:ext cx="2757258" cy="195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17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ggetto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7405079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85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1400" b="1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244" name="Rectangle 2"/>
          <p:cNvSpPr>
            <a:spLocks noGrp="1"/>
          </p:cNvSpPr>
          <p:nvPr>
            <p:ph type="title"/>
          </p:nvPr>
        </p:nvSpPr>
        <p:spPr>
          <a:xfrm>
            <a:off x="673789" y="806552"/>
            <a:ext cx="8535989" cy="437898"/>
          </a:xfrm>
        </p:spPr>
        <p:txBody>
          <a:bodyPr/>
          <a:lstStyle/>
          <a:p>
            <a:r>
              <a:rPr lang="it-IT" altLang="it-IT" dirty="0" smtClean="0"/>
              <a:t>Assistenze PRM CIA settembre 2017 vs AP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02474" y="1773978"/>
            <a:ext cx="697671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b="0" dirty="0" smtClean="0"/>
              <a:t>N. assistenze:	                   		9.899  (+1,9%)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6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b="0" dirty="0"/>
              <a:t> % </a:t>
            </a:r>
            <a:r>
              <a:rPr lang="it-IT" sz="1600" b="0" dirty="0" err="1" smtClean="0"/>
              <a:t>pre</a:t>
            </a:r>
            <a:r>
              <a:rPr lang="it-IT" sz="1600" b="0" dirty="0" smtClean="0"/>
              <a:t>-notificate (&gt;36h):	   		86,9% (+1,1%) </a:t>
            </a:r>
            <a:endParaRPr lang="it-IT" sz="1600" b="0" dirty="0"/>
          </a:p>
          <a:p>
            <a:pPr algn="l"/>
            <a:endParaRPr lang="it-IT" sz="16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b="0" dirty="0" smtClean="0"/>
              <a:t>N. movimenti serviti (Arrivi e Partenze):</a:t>
            </a:r>
            <a:r>
              <a:rPr lang="it-IT" sz="1600" b="0" dirty="0"/>
              <a:t>	</a:t>
            </a:r>
            <a:r>
              <a:rPr lang="it-IT" sz="1600" b="0" dirty="0" smtClean="0"/>
              <a:t> 7.088 (-0,1%)</a:t>
            </a:r>
            <a:endParaRPr lang="it-IT" sz="16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600" b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600" b="0" dirty="0" smtClean="0"/>
              <a:t>Breakdown assistenze per tipologia: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b="0" dirty="0"/>
          </a:p>
        </p:txBody>
      </p:sp>
      <p:sp>
        <p:nvSpPr>
          <p:cNvPr id="2" name="CasellaDiTesto 1"/>
          <p:cNvSpPr txBox="1"/>
          <p:nvPr/>
        </p:nvSpPr>
        <p:spPr>
          <a:xfrm flipH="1">
            <a:off x="646390" y="1335794"/>
            <a:ext cx="4880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600" dirty="0" err="1" smtClean="0"/>
              <a:t>Highlights</a:t>
            </a:r>
            <a:r>
              <a:rPr lang="it-IT" sz="1600" dirty="0" smtClean="0"/>
              <a:t> </a:t>
            </a:r>
            <a:endParaRPr lang="it-IT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5" y="197330"/>
            <a:ext cx="493490" cy="43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956" name="Picture 27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51" y="3614970"/>
            <a:ext cx="4892437" cy="301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6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ggetto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47136030"/>
              </p:ext>
            </p:extLst>
          </p:nvPr>
        </p:nvGraphicFramePr>
        <p:xfrm>
          <a:off x="1590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75" name="Diapositiva think-cell" r:id="rId5" imgW="270" imgH="270" progId="TCLayout.ActiveDocument.1">
                  <p:embed/>
                </p:oleObj>
              </mc:Choice>
              <mc:Fallback>
                <p:oleObj name="Diapositiva think-cell" r:id="rId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sz="1400" b="1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5" y="197330"/>
            <a:ext cx="493490" cy="43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Qualità erogata CIA – Carta dei Servizi YTD settembre 2017</a:t>
            </a:r>
            <a:endParaRPr lang="it-IT" dirty="0"/>
          </a:p>
        </p:txBody>
      </p:sp>
      <p:pic>
        <p:nvPicPr>
          <p:cNvPr id="849951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1526027"/>
            <a:ext cx="913447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0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5" y="197330"/>
            <a:ext cx="493490" cy="43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486" y="862560"/>
            <a:ext cx="8535989" cy="684212"/>
          </a:xfrm>
        </p:spPr>
        <p:txBody>
          <a:bodyPr/>
          <a:lstStyle/>
          <a:p>
            <a:r>
              <a:rPr lang="it-IT" dirty="0" smtClean="0"/>
              <a:t>Qualità percepita CIA – progressivo settembre 2017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66878" y="1230560"/>
            <a:ext cx="7463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smtClean="0"/>
              <a:t>Indagine micro-</a:t>
            </a:r>
            <a:r>
              <a:rPr lang="it-IT" sz="1400" dirty="0" err="1" smtClean="0"/>
              <a:t>customer</a:t>
            </a:r>
            <a:r>
              <a:rPr lang="it-IT" sz="1400" dirty="0" smtClean="0"/>
              <a:t> </a:t>
            </a:r>
            <a:r>
              <a:rPr lang="it-IT" sz="1400" b="0" dirty="0" smtClean="0"/>
              <a:t>– </a:t>
            </a:r>
            <a:r>
              <a:rPr lang="it-IT" sz="1400" dirty="0" smtClean="0"/>
              <a:t> Media valutazione complessiva	</a:t>
            </a:r>
            <a:r>
              <a:rPr lang="it-IT" sz="1600" dirty="0" smtClean="0"/>
              <a:t>5,45</a:t>
            </a:r>
            <a:endParaRPr lang="it-IT" sz="16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37060" y="3746789"/>
            <a:ext cx="7463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dirty="0" smtClean="0"/>
              <a:t>Indagine micro-</a:t>
            </a:r>
            <a:r>
              <a:rPr lang="it-IT" sz="1400" dirty="0" err="1" smtClean="0"/>
              <a:t>customer</a:t>
            </a:r>
            <a:r>
              <a:rPr lang="it-IT" sz="1400" dirty="0" smtClean="0"/>
              <a:t> </a:t>
            </a:r>
            <a:r>
              <a:rPr lang="it-IT" sz="1400" b="0" dirty="0" smtClean="0"/>
              <a:t>– </a:t>
            </a:r>
            <a:r>
              <a:rPr lang="it-IT" sz="1400" dirty="0" smtClean="0"/>
              <a:t> % PRM soddisfatti 		</a:t>
            </a:r>
            <a:r>
              <a:rPr lang="it-IT" sz="1600" dirty="0" smtClean="0"/>
              <a:t>99,45%</a:t>
            </a: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37060" y="6254989"/>
            <a:ext cx="4611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800" dirty="0" smtClean="0"/>
              <a:t>Scala a 6</a:t>
            </a:r>
          </a:p>
          <a:p>
            <a:pPr algn="l"/>
            <a:r>
              <a:rPr lang="it-IT" sz="800" dirty="0" smtClean="0"/>
              <a:t>Soddisfatti:	6 Eccellente; 5 Buono; 4 Discreto</a:t>
            </a:r>
          </a:p>
          <a:p>
            <a:pPr algn="l"/>
            <a:r>
              <a:rPr lang="it-IT" sz="800" dirty="0" smtClean="0"/>
              <a:t>Non soddisfatti:	3 Appena </a:t>
            </a:r>
            <a:r>
              <a:rPr lang="it-IT" sz="800" dirty="0" err="1" smtClean="0"/>
              <a:t>suff</a:t>
            </a:r>
            <a:r>
              <a:rPr lang="it-IT" sz="800" dirty="0" smtClean="0"/>
              <a:t>; 2 Scarso; 1 Pessimo</a:t>
            </a:r>
          </a:p>
          <a:p>
            <a:endParaRPr lang="it-IT" dirty="0"/>
          </a:p>
        </p:txBody>
      </p:sp>
      <p:pic>
        <p:nvPicPr>
          <p:cNvPr id="851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98" y="1513517"/>
            <a:ext cx="5385134" cy="223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19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7" y="4093508"/>
            <a:ext cx="5428302" cy="216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16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39" y="168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76" name="think-cell Slide" r:id="rId5" imgW="500" imgH="500" progId="TCLayout.ActiveDocument.1">
                  <p:embed/>
                </p:oleObj>
              </mc:Choice>
              <mc:Fallback>
                <p:oleObj name="think-cell Slide" r:id="rId5" imgW="500" imgH="5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" y="168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3175">
            <a:solidFill>
              <a:srgbClr val="D6CBC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it-IT" sz="1400" b="0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 bwMode="auto">
          <a:xfrm>
            <a:off x="707401" y="794425"/>
            <a:ext cx="8535989" cy="34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kern="0" dirty="0" err="1" smtClean="0"/>
              <a:t>Key</a:t>
            </a:r>
            <a:r>
              <a:rPr lang="it-IT" kern="0" dirty="0" smtClean="0"/>
              <a:t> </a:t>
            </a:r>
            <a:r>
              <a:rPr lang="it-IT" kern="0" dirty="0" err="1"/>
              <a:t>h</a:t>
            </a:r>
            <a:r>
              <a:rPr lang="it-IT" kern="0" dirty="0" err="1" smtClean="0"/>
              <a:t>ighlights</a:t>
            </a:r>
            <a:r>
              <a:rPr lang="it-IT" kern="0" dirty="0" smtClean="0"/>
              <a:t> 2017-2018</a:t>
            </a:r>
          </a:p>
        </p:txBody>
      </p:sp>
      <p:pic>
        <p:nvPicPr>
          <p:cNvPr id="847970" name="Picture 9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21" y="1840368"/>
            <a:ext cx="5712834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733840" y="800545"/>
            <a:ext cx="8535989" cy="388175"/>
          </a:xfrm>
        </p:spPr>
        <p:txBody>
          <a:bodyPr/>
          <a:lstStyle/>
          <a:p>
            <a:r>
              <a:rPr lang="it-IT" dirty="0" smtClean="0"/>
              <a:t>Costi ammissibili a tariffa di Ciampino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5" y="197330"/>
            <a:ext cx="493490" cy="43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 flipH="1" flipV="1">
            <a:off x="1721514" y="3648749"/>
            <a:ext cx="162150" cy="1187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endParaRPr lang="it-IT" sz="1100" b="0" dirty="0"/>
          </a:p>
        </p:txBody>
      </p:sp>
      <p:sp>
        <p:nvSpPr>
          <p:cNvPr id="9" name="CasellaDiTesto 7"/>
          <p:cNvSpPr txBox="1">
            <a:spLocks noChangeArrowheads="1"/>
          </p:cNvSpPr>
          <p:nvPr/>
        </p:nvSpPr>
        <p:spPr bwMode="auto">
          <a:xfrm>
            <a:off x="198147" y="6161093"/>
            <a:ext cx="86029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it-IT" altLang="it-IT" sz="800" u="none" dirty="0"/>
              <a:t>Come indicato in allegato 9 (pp. 16 e 28) i corrispettivi del servizio PRM per gli scali di Fiumicino e Ciampino sono quantificati annualmente in base ai costi ammessi ed al volume di passeggeri stimati per l'anno di riferimento della tariffa ed, altresì, dell'eventuale saldo positivo/negativo da verifica dei valori a consuntivo (ricavi regolati meno costi ammessi, dati i valori di traffico consuntivato per l'anno precedente). Tale modalità di aggiornamento tariffario è in linea con il disposto dell'art. 8 del Regolamento CE 1107/2006.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069041" y="1320205"/>
            <a:ext cx="32600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0" dirty="0"/>
              <a:t>Voce principale di costo ammesso a tariffa del servizio PRM a </a:t>
            </a:r>
            <a:r>
              <a:rPr lang="it-IT" b="0" dirty="0" smtClean="0"/>
              <a:t>Ciampino </a:t>
            </a:r>
            <a:r>
              <a:rPr lang="it-IT" b="0" dirty="0"/>
              <a:t>è il costo del lavoro di ADR Assistance che nel </a:t>
            </a:r>
            <a:r>
              <a:rPr lang="it-IT" b="0" dirty="0" smtClean="0"/>
              <a:t>2018 </a:t>
            </a:r>
            <a:r>
              <a:rPr lang="it-IT" b="0" dirty="0"/>
              <a:t>è previsto </a:t>
            </a:r>
            <a:r>
              <a:rPr lang="it-IT" b="0" dirty="0" smtClean="0"/>
              <a:t>in diminuzione per azioni di miglioramento della produttività/efficienza con riduzione delle FTE dedicate.</a:t>
            </a:r>
          </a:p>
          <a:p>
            <a:pPr algn="just"/>
            <a:endParaRPr lang="it-IT" b="0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0" dirty="0"/>
              <a:t>Sulla base del </a:t>
            </a:r>
            <a:r>
              <a:rPr lang="it-IT" b="0" i="1" dirty="0" err="1"/>
              <a:t>forecast</a:t>
            </a:r>
            <a:r>
              <a:rPr lang="it-IT" b="0" dirty="0"/>
              <a:t> di traffico 2018 attualmente disponibile, l’equilibrio a copertura dei costi ammessi è individuato in un corrispettivo unitario pari a € 0,12/pax (escluso il previsto conguaglio sull’andamento della gestione 2017)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b="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0" dirty="0"/>
              <a:t>Il differenziale stimato sull’esercizio 2017, riportato nel calcolo come minor costo 2018, è talmente modesto da non produrre variazione del corrispettivo unitario sopra </a:t>
            </a:r>
            <a:r>
              <a:rPr lang="it-IT" b="0" dirty="0" smtClean="0"/>
              <a:t>riportato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b="0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0" dirty="0"/>
              <a:t>Conseguentemente, il corrispettivo unitario applicabile dal 1° marzo 2018 risulta pari a € 0,12/pax</a:t>
            </a:r>
          </a:p>
          <a:p>
            <a:pPr algn="just"/>
            <a:endParaRPr lang="it-IT" b="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b="0" dirty="0">
              <a:solidFill>
                <a:srgbClr val="FF0000"/>
              </a:solidFill>
            </a:endParaRPr>
          </a:p>
        </p:txBody>
      </p:sp>
      <p:pic>
        <p:nvPicPr>
          <p:cNvPr id="850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73" y="1236900"/>
            <a:ext cx="5403850" cy="479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70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2223&quot;/&gt;&lt;CPresentation id=&quot;1&quot;&gt;&lt;m_precDefaultNumber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strFormatTime&gt;%d/%m/%Y&lt;/m_strFormatTime&gt;&lt;/m_precDefaultDate&gt;&lt;m_precDefaultYear&gt;&lt;m_strFormatTime&gt;%Y&lt;/m_strFormatTime&gt;&lt;/m_precDefaultYear&gt;&lt;m_precDefaultQuarter&gt;&lt;m_strFormatTime&gt;Q%5&lt;/m_strFormatTime&gt;&lt;/m_precDefaultQuarter&gt;&lt;m_precDefaultMonth&gt;&lt;m_strFormatTime&gt;%1&lt;/m_strFormatTime&gt;&lt;/m_precDefaultMonth&gt;&lt;m_precDefaultWeek&gt;&lt;m_strFormatTime&gt;%4&lt;/m_strFormatTime&gt;&lt;/m_precDefaultWeek&gt;&lt;m_precDefaultDay&gt;&lt;m_strFormatTime&gt;%#d&lt;/m_strFormatTime&gt;&lt;/m_precDefaultDay&gt;&lt;m_mruColor&gt;&lt;m_vecMRU length=&quot;7&quot;&gt;&lt;elem m_fUsage=&quot;5.31872788231533370000E+000&quot;&gt;&lt;m_ppcolschidx val=&quot;0&quot;/&gt;&lt;m_rgb r=&quot;ff&quot; g=&quot;96&quot; b=&quot;c&quot;/&gt;&lt;m_nBrightness val=&quot;0&quot;/&gt;&lt;/elem&gt;&lt;elem m_fUsage=&quot;2.18570633763525590000E+000&quot;&gt;&lt;m_ppcolschidx val=&quot;0&quot;/&gt;&lt;m_rgb r=&quot;5a&quot; g=&quot;b8&quot; b=&quot;1d&quot;/&gt;&lt;m_nBrightness val=&quot;0&quot;/&gt;&lt;/elem&gt;&lt;elem m_fUsage=&quot;1.96318581855426720000E+000&quot;&gt;&lt;m_ppcolschidx val=&quot;0&quot;/&gt;&lt;m_rgb r=&quot;ff&quot; g=&quot;0&quot; b=&quot;0&quot;/&gt;&lt;m_nBrightness val=&quot;0&quot;/&gt;&lt;/elem&gt;&lt;elem m_fUsage=&quot;5.08014288382196200000E-001&quot;&gt;&lt;m_ppcolschidx val=&quot;0&quot;/&gt;&lt;m_rgb r=&quot;ed&quot; g=&quot;a8&quot; b=&quot;7&quot;/&gt;&lt;m_nBrightness val=&quot;0&quot;/&gt;&lt;/elem&gt;&lt;elem m_fUsage=&quot;1.64668271649085210000E-002&quot;&gt;&lt;m_ppcolschidx val=&quot;0&quot;/&gt;&lt;m_rgb r=&quot;2b&quot; g=&quot;c6&quot; b=&quot;ff&quot;/&gt;&lt;m_nBrightness val=&quot;0&quot;/&gt;&lt;/elem&gt;&lt;elem m_fUsage=&quot;8.59504455717143900000E-004&quot;&gt;&lt;m_ppcolschidx val=&quot;0&quot;/&gt;&lt;m_rgb r=&quot;42&quot; g=&quot;66&quot; b=&quot;73&quot;/&gt;&lt;m_nBrightness val=&quot;0&quot;/&gt;&lt;/elem&gt;&lt;elem m_fUsage=&quot;7.73554010145429500000E-004&quot;&gt;&lt;m_ppcolschidx val=&quot;0&quot;/&gt;&lt;m_rgb r=&quot;66&quot; g=&quot;99&quot; b=&quot;ff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4K8x.Wrkui03yx6vjw8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4RcOaKT0iYuIE.dLTg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y4RcOaKT0iYuIE.dLTg4w"/>
</p:tagLst>
</file>

<file path=ppt/theme/theme1.xml><?xml version="1.0" encoding="utf-8"?>
<a:theme xmlns:a="http://schemas.openxmlformats.org/drawingml/2006/main" name="1_presentazione_ADR_v03">
  <a:themeElements>
    <a:clrScheme name="1_presentazione_ADR_v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esentazione_ADR_v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azione_ADR_v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resentazione_ADR_v03">
  <a:themeElements>
    <a:clrScheme name="1_presentazione_ADR_v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esentazione_ADR_v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azione_ADR_v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sentazione_ADR_v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sentazione_ADR_v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zione_ADR_v03">
  <a:themeElements>
    <a:clrScheme name="presentazione_ADR_v0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_ADR_v03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69696">
            <a:alpha val="62000"/>
          </a:srgbClr>
        </a:solidFill>
        <a:ln w="158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69696">
            <a:alpha val="62000"/>
          </a:srgbClr>
        </a:solidFill>
        <a:ln w="158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presentazione_ADR_v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_ADR_v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_ADR_v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_ADR_v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_ADR_v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_ADR_v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_ADR_v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_ADR_v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_ADR_v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_ADR_v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_ADR_v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_ADR_v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TEMPLATE 2008">
  <a:themeElements>
    <a:clrScheme name="TEMPLATE 2008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TEMPLATE 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2008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EMPLATE 2008">
  <a:themeElements>
    <a:clrScheme name="TEMPLATE 2008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TEMPLATE 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2008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EMPLATE 2008">
  <a:themeElements>
    <a:clrScheme name="TEMPLATE 2008 1">
      <a:dk1>
        <a:srgbClr val="000000"/>
      </a:dk1>
      <a:lt1>
        <a:srgbClr val="FFFFFF"/>
      </a:lt1>
      <a:dk2>
        <a:srgbClr val="000000"/>
      </a:dk2>
      <a:lt2>
        <a:srgbClr val="003F56"/>
      </a:lt2>
      <a:accent1>
        <a:srgbClr val="FFFFFF"/>
      </a:accent1>
      <a:accent2>
        <a:srgbClr val="B2D2DE"/>
      </a:accent2>
      <a:accent3>
        <a:srgbClr val="FFFFFF"/>
      </a:accent3>
      <a:accent4>
        <a:srgbClr val="000000"/>
      </a:accent4>
      <a:accent5>
        <a:srgbClr val="FFFFFF"/>
      </a:accent5>
      <a:accent6>
        <a:srgbClr val="A1BEC9"/>
      </a:accent6>
      <a:hlink>
        <a:srgbClr val="256885"/>
      </a:hlink>
      <a:folHlink>
        <a:srgbClr val="6CAAC0"/>
      </a:folHlink>
    </a:clrScheme>
    <a:fontScheme name="TEMPLATE 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2008 1">
        <a:dk1>
          <a:srgbClr val="000000"/>
        </a:dk1>
        <a:lt1>
          <a:srgbClr val="FFFFFF"/>
        </a:lt1>
        <a:dk2>
          <a:srgbClr val="000000"/>
        </a:dk2>
        <a:lt2>
          <a:srgbClr val="003F56"/>
        </a:lt2>
        <a:accent1>
          <a:srgbClr val="FFFFFF"/>
        </a:accent1>
        <a:accent2>
          <a:srgbClr val="B2D2DE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BEC9"/>
        </a:accent6>
        <a:hlink>
          <a:srgbClr val="256885"/>
        </a:hlink>
        <a:folHlink>
          <a:srgbClr val="6CAA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Is_pres_1_10-2002</Template>
  <TotalTime>43268</TotalTime>
  <Words>278</Words>
  <Application>Microsoft Office PowerPoint</Application>
  <PresentationFormat>A4 (21x29,7 cm)</PresentationFormat>
  <Paragraphs>31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6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1_presentazione_ADR_v03</vt:lpstr>
      <vt:lpstr>2_presentazione_ADR_v03</vt:lpstr>
      <vt:lpstr>presentazione_ADR_v03</vt:lpstr>
      <vt:lpstr>15_TEMPLATE 2008</vt:lpstr>
      <vt:lpstr>3_TEMPLATE 2008</vt:lpstr>
      <vt:lpstr>4_TEMPLATE 2008</vt:lpstr>
      <vt:lpstr>think-cell Slide</vt:lpstr>
      <vt:lpstr>Diapositiva think-cell</vt:lpstr>
      <vt:lpstr>Presentazione standard di PowerPoint</vt:lpstr>
      <vt:lpstr>Assistenze PRM CIA settembre 2017 vs AP</vt:lpstr>
      <vt:lpstr>Qualità erogata CIA – Carta dei Servizi YTD settembre 2017</vt:lpstr>
      <vt:lpstr>Qualità percepita CIA – progressivo settembre 2017</vt:lpstr>
      <vt:lpstr>Presentazione standard di PowerPoint</vt:lpstr>
      <vt:lpstr>Costi ammissibili a tariffa di Ciampino</vt:lpstr>
    </vt:vector>
  </TitlesOfParts>
  <Company>Roland Berger Strategy Consultants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Giovanni Cavallaro</dc:creator>
  <cp:lastModifiedBy>Gravagno Marco</cp:lastModifiedBy>
  <cp:revision>3766</cp:revision>
  <cp:lastPrinted>2015-10-19T10:40:03Z</cp:lastPrinted>
  <dcterms:created xsi:type="dcterms:W3CDTF">2008-06-20T14:11:29Z</dcterms:created>
  <dcterms:modified xsi:type="dcterms:W3CDTF">2017-10-17T08:00:47Z</dcterms:modified>
</cp:coreProperties>
</file>