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231" r:id="rId2"/>
    <p:sldMasterId id="2147484493" r:id="rId3"/>
    <p:sldMasterId id="2147484698" r:id="rId4"/>
    <p:sldMasterId id="2147484713" r:id="rId5"/>
    <p:sldMasterId id="2147484731" r:id="rId6"/>
    <p:sldMasterId id="2147484748" r:id="rId7"/>
  </p:sldMasterIdLst>
  <p:notesMasterIdLst>
    <p:notesMasterId r:id="rId16"/>
  </p:notesMasterIdLst>
  <p:handoutMasterIdLst>
    <p:handoutMasterId r:id="rId17"/>
  </p:handoutMasterIdLst>
  <p:sldIdLst>
    <p:sldId id="2002" r:id="rId8"/>
    <p:sldId id="2028" r:id="rId9"/>
    <p:sldId id="2012" r:id="rId10"/>
    <p:sldId id="1990" r:id="rId11"/>
    <p:sldId id="2027" r:id="rId12"/>
    <p:sldId id="2017" r:id="rId13"/>
    <p:sldId id="1980" r:id="rId14"/>
    <p:sldId id="2026" r:id="rId15"/>
  </p:sldIdLst>
  <p:sldSz cx="9906000" cy="6858000" type="A4"/>
  <p:notesSz cx="9874250" cy="6797675"/>
  <p:custDataLst>
    <p:tags r:id="rId18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60C"/>
    <a:srgbClr val="426673"/>
    <a:srgbClr val="FF0000"/>
    <a:srgbClr val="00B050"/>
    <a:srgbClr val="A1BEC9"/>
    <a:srgbClr val="FFC000"/>
    <a:srgbClr val="C8B9AC"/>
    <a:srgbClr val="D6CBC2"/>
    <a:srgbClr val="000000"/>
    <a:srgbClr val="B29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3" autoAdjust="0"/>
    <p:restoredTop sz="81007" autoAdjust="0"/>
  </p:normalViewPr>
  <p:slideViewPr>
    <p:cSldViewPr snapToGrid="0" showGuides="1">
      <p:cViewPr>
        <p:scale>
          <a:sx n="100" d="100"/>
          <a:sy n="100" d="100"/>
        </p:scale>
        <p:origin x="-1116" y="-72"/>
      </p:cViewPr>
      <p:guideLst>
        <p:guide orient="horz" pos="3991"/>
        <p:guide orient="horz" pos="1069"/>
        <p:guide pos="450"/>
        <p:guide pos="5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856538998833229E-2"/>
          <c:y val="9.9127053562749104E-2"/>
          <c:w val="0.77448304344588048"/>
          <c:h val="0.8125073254732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 Assis Scalo FCO 2012-2017'!$A$4</c:f>
              <c:strCache>
                <c:ptCount val="1"/>
                <c:pt idx="0">
                  <c:v>Assistenze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2.8406923285961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Assis Scalo FCO 2012-2017'!$B$2:$G$2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(F8+4)</c:v>
                </c:pt>
              </c:strCache>
            </c:strRef>
          </c:cat>
          <c:val>
            <c:numRef>
              <c:f>'Evol Assis Scalo FCO 2012-2017'!$B$4:$G$4</c:f>
              <c:numCache>
                <c:formatCode>#,##0</c:formatCode>
                <c:ptCount val="6"/>
                <c:pt idx="0">
                  <c:v>285795</c:v>
                </c:pt>
                <c:pt idx="1">
                  <c:v>296300</c:v>
                </c:pt>
                <c:pt idx="2">
                  <c:v>287207</c:v>
                </c:pt>
                <c:pt idx="3">
                  <c:v>303148</c:v>
                </c:pt>
                <c:pt idx="4">
                  <c:v>321940</c:v>
                </c:pt>
                <c:pt idx="5">
                  <c:v>321597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15264"/>
        <c:axId val="103516800"/>
      </c:barChart>
      <c:lineChart>
        <c:grouping val="standard"/>
        <c:varyColors val="0"/>
        <c:ser>
          <c:idx val="1"/>
          <c:order val="1"/>
          <c:tx>
            <c:strRef>
              <c:f>'Evol Assis Scalo FCO 2012-2017'!$A$5</c:f>
              <c:strCache>
                <c:ptCount val="1"/>
                <c:pt idx="0">
                  <c:v>Indice PRM/1000 Pax (*)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2.0668035632506538E-2"/>
                  <c:y val="-4.7606556385062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28211037410193E-2"/>
                  <c:y val="-4.867488105773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923633373220468E-2"/>
                  <c:y val="4.9627931955191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23464960876139E-2"/>
                  <c:y val="4.9846982383686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36055507132904E-2"/>
                  <c:y val="-5.78465588055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780541972591137E-2"/>
                  <c:y val="-5.955327630155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'Evol Assis Scalo FCO 2012-2017'!$B$2:$G$2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(F8+4)</c:v>
                </c:pt>
              </c:strCache>
            </c:strRef>
          </c:cat>
          <c:val>
            <c:numRef>
              <c:f>'Evol Assis Scalo FCO 2012-2017'!$B$5:$G$5</c:f>
              <c:numCache>
                <c:formatCode>0.0</c:formatCode>
                <c:ptCount val="6"/>
                <c:pt idx="0">
                  <c:v>7.7110595472573724</c:v>
                </c:pt>
                <c:pt idx="1">
                  <c:v>8.1698166001629442</c:v>
                </c:pt>
                <c:pt idx="2">
                  <c:v>7.4360631313622321</c:v>
                </c:pt>
                <c:pt idx="3">
                  <c:v>7.4919418153894268</c:v>
                </c:pt>
                <c:pt idx="4">
                  <c:v>7.7121040003838566</c:v>
                </c:pt>
                <c:pt idx="5">
                  <c:v>7.7803251161108236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00320"/>
        <c:axId val="108201856"/>
      </c:lineChart>
      <c:catAx>
        <c:axId val="1035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03516800"/>
        <c:crosses val="autoZero"/>
        <c:auto val="1"/>
        <c:lblAlgn val="ctr"/>
        <c:lblOffset val="100"/>
        <c:noMultiLvlLbl val="0"/>
      </c:catAx>
      <c:valAx>
        <c:axId val="103516800"/>
        <c:scaling>
          <c:orientation val="minMax"/>
          <c:max val="325000"/>
          <c:min val="24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03515264"/>
        <c:crosses val="autoZero"/>
        <c:crossBetween val="between"/>
      </c:valAx>
      <c:catAx>
        <c:axId val="1082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01856"/>
        <c:crosses val="autoZero"/>
        <c:auto val="1"/>
        <c:lblAlgn val="ctr"/>
        <c:lblOffset val="100"/>
        <c:noMultiLvlLbl val="0"/>
      </c:catAx>
      <c:valAx>
        <c:axId val="108201856"/>
        <c:scaling>
          <c:orientation val="minMax"/>
          <c:max val="1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08200320"/>
        <c:crosses val="max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0.63113</cdr:x>
      <cdr:y>0.11268</cdr:y>
    </cdr:from>
    <cdr:to>
      <cdr:x>0.6724</cdr:x>
      <cdr:y>0.1784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991349" y="342900"/>
          <a:ext cx="4572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0.61422</cdr:x>
      <cdr:y>0.09251</cdr:y>
    </cdr:from>
    <cdr:to>
      <cdr:x>0.67498</cdr:x>
      <cdr:y>0.16023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6804024" y="307975"/>
          <a:ext cx="673099" cy="225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0.74321</cdr:x>
      <cdr:y>0.0432</cdr:y>
    </cdr:from>
    <cdr:to>
      <cdr:x>0.78448</cdr:x>
      <cdr:y>0.10892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8969137" y="165831"/>
          <a:ext cx="498054" cy="252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0.61422</cdr:x>
      <cdr:y>0.09251</cdr:y>
    </cdr:from>
    <cdr:to>
      <cdr:x>0.67498</cdr:x>
      <cdr:y>0.16023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6804024" y="307975"/>
          <a:ext cx="673099" cy="225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1" y="8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1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E0BC23-0D95-42A2-9803-CB7A22C31CD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55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1" y="8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2925" y="528638"/>
            <a:ext cx="370998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47" y="3248037"/>
            <a:ext cx="7242175" cy="3021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1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6EF5532-5135-40AE-80C6-1B7A7313BC20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8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9588"/>
            <a:ext cx="3679825" cy="2549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399A-D852-48B0-9041-54A68C2D350D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jpg"/><Relationship Id="rId5" Type="http://schemas.openxmlformats.org/officeDocument/2006/relationships/slideMaster" Target="../slideMasters/slideMaster7.xml"/><Relationship Id="rId10" Type="http://schemas.openxmlformats.org/officeDocument/2006/relationships/oleObject" Target="../embeddings/oleObject8.bin"/><Relationship Id="rId4" Type="http://schemas.openxmlformats.org/officeDocument/2006/relationships/tags" Target="../tags/tag9.xml"/><Relationship Id="rId9" Type="http://schemas.openxmlformats.org/officeDocument/2006/relationships/image" Target="../media/image7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jpg"/><Relationship Id="rId5" Type="http://schemas.openxmlformats.org/officeDocument/2006/relationships/slideMaster" Target="../slideMasters/slideMaster7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12.xml"/><Relationship Id="rId9" Type="http://schemas.openxmlformats.org/officeDocument/2006/relationships/image" Target="../media/image7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7.xml"/><Relationship Id="rId9" Type="http://schemas.openxmlformats.org/officeDocument/2006/relationships/image" Target="../media/image7.em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4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8B63-78A7-49A5-86C7-6B8981C8C31B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8ACC-D7EC-49AF-B0D6-E4E150BA7358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68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58869"/>
            <a:ext cx="2228850" cy="5591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358869"/>
            <a:ext cx="6534150" cy="5591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0E0C-8C01-4BA4-955E-0E7557B8DE16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880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4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2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3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5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7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4AD1-B605-4536-BDD0-B5D04A4A4719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25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58869"/>
            <a:ext cx="2228850" cy="5591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358869"/>
            <a:ext cx="6534150" cy="5591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4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DE5D37-A380-4CA9-B48F-8BFFE0D547D0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5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DC9E7-52B1-4B28-AFBD-6ADF0D6317FD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0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2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462025-A161-4022-9205-0A6F1F756926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D6A99-37ED-483F-9C86-4E89C8BBF69B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9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E817E4-1E8D-47AD-9E27-26B4742256FA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2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E347-B386-4FBE-B0A8-FA441D2E4C29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3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964B8-4548-4DC4-BAE5-04857F54C115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2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A978-CA93-4237-AEE8-3BE289477731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B128A1-69B1-4A0E-B87F-FD0F705D0F00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C11B4-0FE2-4110-9BFB-1662DC6323FD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24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2F5F6-6BCD-4DCE-A47E-295F572E4985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7654" y="189008"/>
            <a:ext cx="2289175" cy="57610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3" y="189008"/>
            <a:ext cx="6719889" cy="57610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97F1D-07C8-4FD0-ABE6-BA3E9AD6289E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01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94456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70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5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02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527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98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03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16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7692-4209-4825-B813-0851953C30D1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791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202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02255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775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70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60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46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847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33424" y="1001807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91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669"/>
            <a:ext cx="4191000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76825" y="1933669"/>
            <a:ext cx="4192588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076825" y="2573439"/>
            <a:ext cx="4192588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364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174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70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243E-4021-4261-A910-01B10F24EEDF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074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02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671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88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76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665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675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202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2402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979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70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40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967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024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62F7-031F-49E6-A65C-C3D353B16B43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746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0275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8003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4507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1221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27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29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70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12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02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48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74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1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85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F78F-C574-4383-8756-98938AE3C4ED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360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442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202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9350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5439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70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952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83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32598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638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4470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96100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44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48DF-899E-42A7-BDB2-20A32D8E9202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668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346667"/>
              </p:ext>
            </p:extLst>
          </p:nvPr>
        </p:nvGraphicFramePr>
        <p:xfrm>
          <a:off x="0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84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22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/>
          <p:cNvSpPr txBox="1">
            <a:spLocks noChangeArrowheads="1"/>
          </p:cNvSpPr>
          <p:nvPr/>
        </p:nvSpPr>
        <p:spPr bwMode="auto">
          <a:xfrm>
            <a:off x="9384904" y="671830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372884F-47F7-4D53-8078-75472CAAA155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Line"/>
          <p:cNvSpPr>
            <a:spLocks noChangeShapeType="1"/>
          </p:cNvSpPr>
          <p:nvPr/>
        </p:nvSpPr>
        <p:spPr bwMode="auto">
          <a:xfrm>
            <a:off x="9269677" y="673417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Header Line"/>
          <p:cNvSpPr>
            <a:spLocks noChangeShapeType="1"/>
          </p:cNvSpPr>
          <p:nvPr/>
        </p:nvSpPr>
        <p:spPr bwMode="auto">
          <a:xfrm>
            <a:off x="0" y="765175"/>
            <a:ext cx="9907720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graphicFrame>
        <p:nvGraphicFramePr>
          <p:cNvPr id="9" name="Oggetto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85" name="Diapositiva think-cell" r:id="rId8" imgW="270" imgH="270" progId="TCLayout.ActiveDocument.1">
                  <p:embed/>
                </p:oleObj>
              </mc:Choice>
              <mc:Fallback>
                <p:oleObj name="Diapositiva think-cell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43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graphicFrame>
        <p:nvGraphicFramePr>
          <p:cNvPr id="10" name="Oggetto 9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12109579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86" name="Diapositiva think-cell" r:id="rId10" imgW="270" imgH="270" progId="TCLayout.ActiveDocument.1">
                  <p:embed/>
                </p:oleObj>
              </mc:Choice>
              <mc:Fallback>
                <p:oleObj name="Diapositiva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 descr="Logo ADR Assistance DEF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71129"/>
            <a:ext cx="7620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648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8828657"/>
              </p:ext>
            </p:extLst>
          </p:nvPr>
        </p:nvGraphicFramePr>
        <p:xfrm>
          <a:off x="0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08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22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/>
          <p:cNvSpPr txBox="1">
            <a:spLocks noChangeArrowheads="1"/>
          </p:cNvSpPr>
          <p:nvPr/>
        </p:nvSpPr>
        <p:spPr bwMode="auto">
          <a:xfrm>
            <a:off x="9384904" y="671830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622EC6F-992B-47DB-9472-B631B9F33BF4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Line"/>
          <p:cNvSpPr>
            <a:spLocks noChangeShapeType="1"/>
          </p:cNvSpPr>
          <p:nvPr/>
        </p:nvSpPr>
        <p:spPr bwMode="auto">
          <a:xfrm>
            <a:off x="9269677" y="673417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Header Line"/>
          <p:cNvSpPr>
            <a:spLocks noChangeShapeType="1"/>
          </p:cNvSpPr>
          <p:nvPr/>
        </p:nvSpPr>
        <p:spPr bwMode="auto">
          <a:xfrm>
            <a:off x="0" y="765175"/>
            <a:ext cx="9907720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graphicFrame>
        <p:nvGraphicFramePr>
          <p:cNvPr id="9" name="Oggetto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09" name="Diapositiva think-cell" r:id="rId8" imgW="270" imgH="270" progId="TCLayout.ActiveDocument.1">
                  <p:embed/>
                </p:oleObj>
              </mc:Choice>
              <mc:Fallback>
                <p:oleObj name="Diapositiva think-cell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797311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584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graphicFrame>
        <p:nvGraphicFramePr>
          <p:cNvPr id="10" name="Oggetto 9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53683199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10" name="Diapositiva think-cell" r:id="rId10" imgW="270" imgH="270" progId="TCLayout.ActiveDocument.1">
                  <p:embed/>
                </p:oleObj>
              </mc:Choice>
              <mc:Fallback>
                <p:oleObj name="Diapositiva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 descr="Logo ADR Assistance DEF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71129"/>
            <a:ext cx="7620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669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18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7767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029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8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8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167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2895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6708079"/>
              </p:ext>
            </p:extLst>
          </p:nvPr>
        </p:nvGraphicFramePr>
        <p:xfrm>
          <a:off x="0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02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22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 noChangeArrowheads="1"/>
          </p:cNvSpPr>
          <p:nvPr/>
        </p:nvSpPr>
        <p:spPr bwMode="auto">
          <a:xfrm>
            <a:off x="9384904" y="671830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0289613-213A-4558-9875-79A56BBDA63F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Line"/>
          <p:cNvSpPr>
            <a:spLocks noChangeShapeType="1"/>
          </p:cNvSpPr>
          <p:nvPr/>
        </p:nvSpPr>
        <p:spPr bwMode="auto">
          <a:xfrm>
            <a:off x="9269677" y="673417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Header Line"/>
          <p:cNvSpPr>
            <a:spLocks noChangeShapeType="1"/>
          </p:cNvSpPr>
          <p:nvPr/>
        </p:nvSpPr>
        <p:spPr bwMode="auto">
          <a:xfrm>
            <a:off x="0" y="765175"/>
            <a:ext cx="9907720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6" name="Picture 7" descr="ADR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12" y="188913"/>
            <a:ext cx="14635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03" name="Diapositiva think-cell" r:id="rId8" imgW="270" imgH="270" progId="TCLayout.ActiveDocument.1">
                  <p:embed/>
                </p:oleObj>
              </mc:Choice>
              <mc:Fallback>
                <p:oleObj name="Diapositiva think-cell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0854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4" y="1435118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5534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08816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584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6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EC42-B4A9-48D1-BF90-B265D27DF59D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849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946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853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74361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33431" y="1933583"/>
            <a:ext cx="4191000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83"/>
            <a:ext cx="4192588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570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77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96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hape 7"/>
          <p:cNvSpPr>
            <a:spLocks noGrp="1"/>
          </p:cNvSpPr>
          <p:nvPr>
            <p:ph type="sldNum" sz="quarter" idx="10"/>
          </p:nvPr>
        </p:nvSpPr>
        <p:spPr>
          <a:xfrm>
            <a:off x="9427899" y="6562725"/>
            <a:ext cx="478102" cy="179388"/>
          </a:xfrm>
          <a:prstGeom prst="rect">
            <a:avLst/>
          </a:prstGeom>
        </p:spPr>
        <p:txBody>
          <a:bodyPr/>
          <a:lstStyle>
            <a:lvl1pPr algn="l" eaLnBrk="0" hangingPunct="0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98BAE7-23DE-4495-AAD8-176DB6C92E95}" type="slidenum">
              <a:rPr lang="it-IT" sz="1800" b="0" smtClean="0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7279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371963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20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3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73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7.xml"/><Relationship Id="rId26" Type="http://schemas.openxmlformats.org/officeDocument/2006/relationships/image" Target="../media/image8.jpg"/><Relationship Id="rId3" Type="http://schemas.openxmlformats.org/officeDocument/2006/relationships/slideLayout" Target="../slideLayouts/slideLayout82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oleObject" Target="../embeddings/oleObject5.bin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89.xml"/><Relationship Id="rId19" Type="http://schemas.openxmlformats.org/officeDocument/2006/relationships/vmlDrawing" Target="../drawings/vmlDrawing4.v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DR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6250"/>
            <a:ext cx="1806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58869"/>
            <a:ext cx="891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01941" y="3716338"/>
            <a:ext cx="842486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500"/>
              </a:lnSpc>
              <a:spcBef>
                <a:spcPct val="0"/>
              </a:spcBef>
              <a:defRPr sz="16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30DAA9A-6619-4034-B08F-EFF58E914A4A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58869"/>
            <a:ext cx="891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01941" y="3716338"/>
            <a:ext cx="842486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500"/>
              </a:lnSpc>
              <a:spcBef>
                <a:spcPct val="0"/>
              </a:spcBef>
              <a:defRPr sz="16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ChangeArrowheads="1"/>
          </p:cNvSpPr>
          <p:nvPr/>
        </p:nvSpPr>
        <p:spPr bwMode="auto">
          <a:xfrm>
            <a:off x="0" y="6265985"/>
            <a:ext cx="9906000" cy="619125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pic>
        <p:nvPicPr>
          <p:cNvPr id="109571" name="Picture 11" descr="ADR_followus_nero_b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6389688"/>
            <a:ext cx="3095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0" y="94"/>
            <a:ext cx="9906000" cy="796925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88913"/>
            <a:ext cx="8915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3250" y="6511925"/>
            <a:ext cx="3508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chemeClr val="accent2"/>
                </a:solidFill>
                <a:ea typeface="+mn-ea"/>
              </a:defRPr>
            </a:lvl1pPr>
          </a:lstStyle>
          <a:p>
            <a:fld id="{5259509E-B038-4301-A7F2-8802FDB4E066}" type="slidenum">
              <a:rPr lang="it-IT" smtClean="0">
                <a:solidFill>
                  <a:srgbClr val="333399"/>
                </a:solidFill>
              </a:rPr>
              <a:pPr/>
              <a:t>‹N›</a:t>
            </a:fld>
            <a:endParaRPr lang="it-IT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240245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520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402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08AB55FF-16C2-4874-B035-5D230198F9E8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9" name="Slide Number Line"/>
          <p:cNvSpPr>
            <a:spLocks noChangeShapeType="1"/>
          </p:cNvSpPr>
          <p:nvPr/>
        </p:nvSpPr>
        <p:spPr bwMode="auto">
          <a:xfrm>
            <a:off x="9269413" y="67342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80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3081" name="Picture 7" descr="ADR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0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  <p:sldLayoutId id="2147484710" r:id="rId12"/>
    <p:sldLayoutId id="2147484711" r:id="rId13"/>
    <p:sldLayoutId id="214748471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44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402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E5B6F993-6AAD-4A6A-A44A-A82B7026FAC4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5" name="Slide Number Line"/>
          <p:cNvSpPr>
            <a:spLocks noChangeShapeType="1"/>
          </p:cNvSpPr>
          <p:nvPr/>
        </p:nvSpPr>
        <p:spPr bwMode="auto">
          <a:xfrm>
            <a:off x="9269413" y="67342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056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57" name="Picture 7" descr="ADR_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0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  <p:sldLayoutId id="2147484728" r:id="rId15"/>
    <p:sldLayoutId id="2147484729" r:id="rId16"/>
  </p:sldLayoutIdLst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568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70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402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E5B6F993-6AAD-4A6A-A44A-A82B7026FAC4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5" name="Slide Number Line"/>
          <p:cNvSpPr>
            <a:spLocks noChangeShapeType="1"/>
          </p:cNvSpPr>
          <p:nvPr/>
        </p:nvSpPr>
        <p:spPr bwMode="auto">
          <a:xfrm>
            <a:off x="9269413" y="67342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056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57" name="Picture 7" descr="ADR_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0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8" y="207964"/>
            <a:ext cx="504123" cy="44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3943287"/>
              </p:ext>
            </p:extLst>
          </p:nvPr>
        </p:nvGraphicFramePr>
        <p:xfrm>
          <a:off x="0" y="0"/>
          <a:ext cx="15822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30" name="Diapositiva think-cell" r:id="rId22" imgW="360" imgH="360" progId="TCLayout.ActiveDocument.1">
                  <p:embed/>
                </p:oleObj>
              </mc:Choice>
              <mc:Fallback>
                <p:oleObj name="Diapositiva think-cell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22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2631" y="1001713"/>
            <a:ext cx="8537046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631" y="1933576"/>
            <a:ext cx="853704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4904" y="671830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269A488-05C8-4AB2-8229-BCE5E008B409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Slide Number Line"/>
          <p:cNvSpPr>
            <a:spLocks noChangeShapeType="1"/>
          </p:cNvSpPr>
          <p:nvPr/>
        </p:nvSpPr>
        <p:spPr bwMode="auto">
          <a:xfrm>
            <a:off x="9269677" y="673417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1" name="Header Line"/>
          <p:cNvSpPr>
            <a:spLocks noChangeShapeType="1"/>
          </p:cNvSpPr>
          <p:nvPr/>
        </p:nvSpPr>
        <p:spPr bwMode="auto">
          <a:xfrm>
            <a:off x="0" y="765175"/>
            <a:ext cx="9907720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  <a:latin typeface="Arial"/>
              <a:cs typeface="+mn-cs"/>
            </a:endParaRPr>
          </a:p>
        </p:txBody>
      </p:sp>
      <p:graphicFrame>
        <p:nvGraphicFramePr>
          <p:cNvPr id="9" name="Oggetto 8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580573176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31" name="Diapositiva think-cell" r:id="rId24" imgW="270" imgH="270" progId="TCLayout.ActiveDocument.1">
                  <p:embed/>
                </p:oleObj>
              </mc:Choice>
              <mc:Fallback>
                <p:oleObj name="Diapositiva think-cell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Logo ADR Assistance DEF"/>
          <p:cNvPicPr/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27" y="119207"/>
            <a:ext cx="8255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.xml"/><Relationship Id="rId7" Type="http://schemas.openxmlformats.org/officeDocument/2006/relationships/image" Target="../media/image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49.xml"/><Relationship Id="rId2" Type="http://schemas.openxmlformats.org/officeDocument/2006/relationships/tags" Target="../tags/tag20.xml"/><Relationship Id="rId16" Type="http://schemas.openxmlformats.org/officeDocument/2006/relationships/chart" Target="../charts/chart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1.xml"/><Relationship Id="rId7" Type="http://schemas.openxmlformats.org/officeDocument/2006/relationships/image" Target="../media/image5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072125"/>
              </p:ext>
            </p:extLst>
          </p:nvPr>
        </p:nvGraphicFramePr>
        <p:xfrm>
          <a:off x="1643" y="16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73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3" y="168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41419" y="5318227"/>
            <a:ext cx="4232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1700" b="0" dirty="0">
                <a:solidFill>
                  <a:srgbClr val="000000"/>
                </a:solidFill>
              </a:rPr>
              <a:t>Giugno 2013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blackGray">
          <a:xfrm>
            <a:off x="593186" y="5237922"/>
            <a:ext cx="8410680" cy="1431258"/>
          </a:xfrm>
          <a:prstGeom prst="rect">
            <a:avLst/>
          </a:prstGeom>
          <a:solidFill>
            <a:srgbClr val="256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8000" tIns="118800"/>
          <a:lstStyle/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400" kern="0" dirty="0" smtClean="0">
                <a:solidFill>
                  <a:schemeClr val="bg1"/>
                </a:solidFill>
              </a:rPr>
              <a:t>Assistenza PRM -  </a:t>
            </a:r>
            <a:r>
              <a:rPr lang="it-IT" sz="2400" kern="0" dirty="0">
                <a:solidFill>
                  <a:schemeClr val="bg1"/>
                </a:solidFill>
              </a:rPr>
              <a:t>Aeroporto di Fiumicino</a:t>
            </a:r>
          </a:p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400" kern="0" dirty="0">
                <a:solidFill>
                  <a:schemeClr val="bg1"/>
                </a:solidFill>
              </a:rPr>
              <a:t>Consuntivazione </a:t>
            </a:r>
            <a:r>
              <a:rPr lang="it-IT" sz="2400" kern="0" dirty="0" smtClean="0">
                <a:solidFill>
                  <a:schemeClr val="bg1"/>
                </a:solidFill>
              </a:rPr>
              <a:t>2017 </a:t>
            </a:r>
            <a:r>
              <a:rPr lang="it-IT" sz="2400" kern="0" dirty="0">
                <a:solidFill>
                  <a:schemeClr val="bg1"/>
                </a:solidFill>
              </a:rPr>
              <a:t>e </a:t>
            </a:r>
            <a:r>
              <a:rPr lang="it-IT" sz="2400" kern="0" dirty="0" smtClean="0">
                <a:solidFill>
                  <a:schemeClr val="bg1"/>
                </a:solidFill>
              </a:rPr>
              <a:t>proposta tariffaria 2018</a:t>
            </a:r>
            <a:endParaRPr lang="it-IT" sz="1800" kern="0" dirty="0" smtClean="0">
              <a:solidFill>
                <a:schemeClr val="bg1"/>
              </a:solidFill>
            </a:endParaRPr>
          </a:p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200" b="0" kern="0" dirty="0" smtClean="0">
                <a:solidFill>
                  <a:srgbClr val="FFFFFF"/>
                </a:solidFill>
              </a:rPr>
              <a:t>			</a:t>
            </a:r>
          </a:p>
        </p:txBody>
      </p:sp>
      <p:pic>
        <p:nvPicPr>
          <p:cNvPr id="844948" name="Picture 1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9338"/>
            <a:ext cx="84566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937632"/>
              </p:ext>
            </p:extLst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6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fontAlgn="auto">
              <a:lnSpc>
                <a:spcPct val="90000"/>
              </a:lnSpc>
            </a:pPr>
            <a:endParaRPr lang="it-IT" sz="14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3336" y="414155"/>
            <a:ext cx="8535989" cy="684212"/>
          </a:xfrm>
        </p:spPr>
        <p:txBody>
          <a:bodyPr/>
          <a:lstStyle/>
          <a:p>
            <a:r>
              <a:rPr lang="it-IT" dirty="0" smtClean="0"/>
              <a:t>Consuntivazione 2017 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endParaRPr lang="it-IT" b="0" i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4471" y="1289720"/>
            <a:ext cx="94390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Nel 2017 i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</a:rPr>
              <a:t>l </a:t>
            </a:r>
            <a:r>
              <a:rPr lang="it-IT" sz="1600" b="0" dirty="0">
                <a:solidFill>
                  <a:srgbClr val="000000"/>
                </a:solidFill>
                <a:latin typeface="Arial"/>
              </a:rPr>
              <a:t>servizio PRM 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</a:rPr>
              <a:t>ha beneficiato dell’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implementazione di cambiamenti significativi ed in linea con quanto presentato al Comitato Utenti lo scorso anno.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A fronte di condizionamenti infrastrutturali/operativi emersi durante la prima parte dell’anno, il nuovo approccio non ha prodotto nel </a:t>
            </a:r>
            <a:r>
              <a:rPr lang="it-IT" sz="1600" b="0" dirty="0">
                <a:solidFill>
                  <a:srgbClr val="000000"/>
                </a:solidFill>
                <a:latin typeface="Arial"/>
                <a:cs typeface="+mn-cs"/>
              </a:rPr>
              <a:t>breve 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i risultati attesi in termini affidabilità del servizio da parte dei clienti vettori.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it-IT" sz="1600" b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Il riallineamento delle risorse al fabbisogno determinato dai nuovi processi operativi e l’avvio del controllo passaporti </a:t>
            </a:r>
            <a:r>
              <a:rPr lang="it-IT" sz="1600" b="0" i="1" dirty="0" err="1" smtClean="0">
                <a:solidFill>
                  <a:srgbClr val="000000"/>
                </a:solidFill>
                <a:latin typeface="Arial"/>
                <a:cs typeface="+mn-cs"/>
              </a:rPr>
              <a:t>airside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 (CBC) hanno consentito da giugno un progressivo recupero nel livello di puntualità dei processi di imbarco e sbarco PRM.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Il </a:t>
            </a:r>
            <a:r>
              <a:rPr lang="it-IT" sz="1600" b="0" dirty="0" err="1" smtClean="0">
                <a:solidFill>
                  <a:srgbClr val="000000"/>
                </a:solidFill>
                <a:latin typeface="Arial"/>
                <a:cs typeface="+mn-cs"/>
              </a:rPr>
              <a:t>GdL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 avviato con AOC con l’obiettivo di identificare i </a:t>
            </a:r>
            <a:r>
              <a:rPr lang="it-IT" sz="1600" b="0" i="1" dirty="0" smtClean="0">
                <a:solidFill>
                  <a:srgbClr val="000000"/>
                </a:solidFill>
                <a:latin typeface="Arial"/>
                <a:cs typeface="+mn-cs"/>
              </a:rPr>
              <a:t>desiderata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 dei vettori al fine di concordare un </a:t>
            </a:r>
            <a:r>
              <a:rPr lang="it-IT" sz="1600" b="0" i="1" dirty="0" smtClean="0">
                <a:solidFill>
                  <a:srgbClr val="000000"/>
                </a:solidFill>
                <a:latin typeface="Arial"/>
                <a:cs typeface="+mn-cs"/>
              </a:rPr>
              <a:t>modus operandi 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di sistema basato su </a:t>
            </a:r>
            <a:r>
              <a:rPr lang="it-IT" sz="1600" b="0" i="1" dirty="0" err="1" smtClean="0">
                <a:solidFill>
                  <a:srgbClr val="000000"/>
                </a:solidFill>
                <a:latin typeface="Arial"/>
                <a:cs typeface="+mn-cs"/>
              </a:rPr>
              <a:t>reference</a:t>
            </a:r>
            <a:r>
              <a:rPr lang="it-IT" sz="1600" b="0" i="1" dirty="0" smtClean="0">
                <a:solidFill>
                  <a:srgbClr val="000000"/>
                </a:solidFill>
                <a:latin typeface="Arial"/>
                <a:cs typeface="+mn-cs"/>
              </a:rPr>
              <a:t> model </a:t>
            </a: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in merito ai processi di imbarco e sbarco PRM è in fase avanzata di elaborazione.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0" dirty="0" smtClean="0">
                <a:solidFill>
                  <a:srgbClr val="000000"/>
                </a:solidFill>
                <a:latin typeface="Arial"/>
                <a:cs typeface="+mn-cs"/>
              </a:rPr>
              <a:t>Gli obiettivi di servizio al PRM sugli indicatori di Carta dei servizi sono stati ad oggi tutti raggiunti.</a:t>
            </a:r>
            <a:endParaRPr lang="it-IT" sz="1600" b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b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b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5" y="197329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ggetto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104153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45" name="Diapositiva think-cell" r:id="rId13" imgW="270" imgH="270" progId="TCLayout.ActiveDocument.1">
                  <p:embed/>
                </p:oleObj>
              </mc:Choice>
              <mc:Fallback>
                <p:oleObj name="Diapositiva think-cell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244" name="Rectangle 2"/>
          <p:cNvSpPr>
            <a:spLocks noGrp="1"/>
          </p:cNvSpPr>
          <p:nvPr>
            <p:ph type="title"/>
          </p:nvPr>
        </p:nvSpPr>
        <p:spPr>
          <a:xfrm>
            <a:off x="922203" y="533433"/>
            <a:ext cx="6943992" cy="375862"/>
          </a:xfrm>
        </p:spPr>
        <p:txBody>
          <a:bodyPr/>
          <a:lstStyle/>
          <a:p>
            <a:r>
              <a:rPr lang="it-IT" altLang="it-IT" dirty="0" smtClean="0"/>
              <a:t> Assistenze PRM e volumi di traffico a FCO  2012-2017</a:t>
            </a:r>
          </a:p>
        </p:txBody>
      </p:sp>
      <p:cxnSp>
        <p:nvCxnSpPr>
          <p:cNvPr id="7210" name="Connettore 1 7209"/>
          <p:cNvCxnSpPr/>
          <p:nvPr>
            <p:custDataLst>
              <p:tags r:id="rId4"/>
            </p:custDataLst>
          </p:nvPr>
        </p:nvCxnSpPr>
        <p:spPr bwMode="auto">
          <a:xfrm>
            <a:off x="7165578" y="1470161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9" name="Connettore 1 7208"/>
          <p:cNvCxnSpPr/>
          <p:nvPr>
            <p:custDataLst>
              <p:tags r:id="rId5"/>
            </p:custDataLst>
          </p:nvPr>
        </p:nvCxnSpPr>
        <p:spPr bwMode="auto">
          <a:xfrm>
            <a:off x="1280495" y="1434053"/>
            <a:ext cx="5889232" cy="1325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8" name="Connettore 1 7207"/>
          <p:cNvCxnSpPr/>
          <p:nvPr>
            <p:custDataLst>
              <p:tags r:id="rId6"/>
            </p:custDataLst>
          </p:nvPr>
        </p:nvCxnSpPr>
        <p:spPr bwMode="auto">
          <a:xfrm flipV="1">
            <a:off x="1280495" y="1447304"/>
            <a:ext cx="0" cy="1045731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7" name="Ovale 7206"/>
          <p:cNvSpPr/>
          <p:nvPr>
            <p:custDataLst>
              <p:tags r:id="rId7"/>
            </p:custDataLst>
          </p:nvPr>
        </p:nvSpPr>
        <p:spPr bwMode="auto">
          <a:xfrm>
            <a:off x="3862030" y="1324195"/>
            <a:ext cx="772187" cy="273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+12,5%</a:t>
            </a:r>
            <a:endParaRPr lang="it-IT" sz="1400" b="1" dirty="0">
              <a:solidFill>
                <a:srgbClr val="000000"/>
              </a:solidFill>
              <a:sym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932870" y="5598856"/>
            <a:ext cx="1467168" cy="448661"/>
            <a:chOff x="7932870" y="1421851"/>
            <a:chExt cx="1467168" cy="448661"/>
          </a:xfrm>
        </p:grpSpPr>
        <p:cxnSp>
          <p:nvCxnSpPr>
            <p:cNvPr id="7177" name="Connettore 1 7176"/>
            <p:cNvCxnSpPr/>
            <p:nvPr>
              <p:custDataLst>
                <p:tags r:id="rId8"/>
              </p:custDataLst>
            </p:nvPr>
          </p:nvCxnSpPr>
          <p:spPr bwMode="gray">
            <a:xfrm>
              <a:off x="7976954" y="1784140"/>
              <a:ext cx="237331" cy="0"/>
            </a:xfrm>
            <a:prstGeom prst="line">
              <a:avLst/>
            </a:prstGeom>
            <a:ln w="19050">
              <a:solidFill>
                <a:srgbClr val="FF960C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6" name="Rettangolo 7175"/>
            <p:cNvSpPr/>
            <p:nvPr>
              <p:custDataLst>
                <p:tags r:id="rId9"/>
              </p:custDataLst>
            </p:nvPr>
          </p:nvSpPr>
          <p:spPr bwMode="auto">
            <a:xfrm>
              <a:off x="7982113" y="1426613"/>
              <a:ext cx="232172" cy="1603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>
              <p:custDataLst>
                <p:tags r:id="rId10"/>
              </p:custDataLst>
            </p:nvPr>
          </p:nvSpPr>
          <p:spPr bwMode="auto">
            <a:xfrm>
              <a:off x="7932870" y="1684778"/>
              <a:ext cx="1467168" cy="1857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smtClean="0">
                  <a:solidFill>
                    <a:srgbClr val="000000"/>
                  </a:solidFill>
                </a:rPr>
                <a:t>PRM Index </a:t>
              </a:r>
              <a:endParaRPr lang="it-IT" sz="11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8" name="Rettangolo 7"/>
            <p:cNvSpPr/>
            <p:nvPr>
              <p:custDataLst>
                <p:tags r:id="rId11"/>
              </p:custDataLst>
            </p:nvPr>
          </p:nvSpPr>
          <p:spPr bwMode="auto">
            <a:xfrm>
              <a:off x="8358901" y="1421851"/>
              <a:ext cx="796264" cy="182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85BD7186-C9A1-43A6-AB4C-DA92117482E8}" type="datetime'''''''''''A''''''''s''''s''i''''''s''''''''''te''''nz''''e'">
                <a:rPr lang="en-US" sz="1100">
                  <a:solidFill>
                    <a:srgbClr val="000000"/>
                  </a:solidFill>
                </a:rPr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Assistenze</a:t>
              </a:fld>
              <a:endParaRPr lang="it-IT" sz="1100" dirty="0">
                <a:solidFill>
                  <a:srgbClr val="000000"/>
                </a:solidFill>
                <a:sym typeface="+mn-lt"/>
              </a:endParaRPr>
            </a:p>
          </p:txBody>
        </p:sp>
      </p:grpSp>
      <p:sp>
        <p:nvSpPr>
          <p:cNvPr id="10266" name="CasellaDiTesto 7205"/>
          <p:cNvSpPr txBox="1">
            <a:spLocks noChangeArrowheads="1"/>
          </p:cNvSpPr>
          <p:nvPr/>
        </p:nvSpPr>
        <p:spPr bwMode="auto">
          <a:xfrm>
            <a:off x="698557" y="5508900"/>
            <a:ext cx="8732837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altLang="it-IT" sz="1600" b="0" dirty="0" smtClean="0">
                <a:solidFill>
                  <a:srgbClr val="000000"/>
                </a:solidFill>
              </a:rPr>
              <a:t>CAGR Assistenze 2012-2017:  4,1% </a:t>
            </a:r>
            <a:endParaRPr lang="it-IT" altLang="it-IT" sz="1600" b="0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t-IT" altLang="it-IT" sz="1600" b="0" dirty="0" smtClean="0">
                <a:solidFill>
                  <a:srgbClr val="000000"/>
                </a:solidFill>
              </a:rPr>
              <a:t>CAGR </a:t>
            </a:r>
            <a:r>
              <a:rPr lang="it-IT" sz="1600" b="0" dirty="0" smtClean="0"/>
              <a:t>Traffico 2012-2017:        2,4%</a:t>
            </a:r>
            <a:endParaRPr lang="it-IT" altLang="it-IT" sz="1600" b="0" dirty="0">
              <a:solidFill>
                <a:srgbClr val="000000"/>
              </a:solidFill>
            </a:endParaRPr>
          </a:p>
        </p:txBody>
      </p:sp>
      <p:sp>
        <p:nvSpPr>
          <p:cNvPr id="10267" name="CasellaDiTesto 7210"/>
          <p:cNvSpPr txBox="1">
            <a:spLocks noChangeArrowheads="1"/>
          </p:cNvSpPr>
          <p:nvPr/>
        </p:nvSpPr>
        <p:spPr bwMode="auto">
          <a:xfrm>
            <a:off x="4" y="4630900"/>
            <a:ext cx="1152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TRAFFIC FCO</a:t>
            </a:r>
            <a:endParaRPr lang="it-IT" altLang="it-IT" sz="1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(mln pax)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sp>
        <p:nvSpPr>
          <p:cNvPr id="10269" name="CasellaDiTesto 77"/>
          <p:cNvSpPr txBox="1">
            <a:spLocks noChangeArrowheads="1"/>
          </p:cNvSpPr>
          <p:nvPr/>
        </p:nvSpPr>
        <p:spPr bwMode="auto">
          <a:xfrm>
            <a:off x="5622412" y="4515954"/>
            <a:ext cx="70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41,74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sp>
        <p:nvSpPr>
          <p:cNvPr id="10270" name="CasellaDiTesto 78"/>
          <p:cNvSpPr txBox="1">
            <a:spLocks noChangeArrowheads="1"/>
          </p:cNvSpPr>
          <p:nvPr/>
        </p:nvSpPr>
        <p:spPr bwMode="auto">
          <a:xfrm>
            <a:off x="988878" y="4501642"/>
            <a:ext cx="70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37,06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sp>
        <p:nvSpPr>
          <p:cNvPr id="10271" name="CasellaDiTesto 79"/>
          <p:cNvSpPr txBox="1">
            <a:spLocks noChangeArrowheads="1"/>
          </p:cNvSpPr>
          <p:nvPr/>
        </p:nvSpPr>
        <p:spPr bwMode="auto">
          <a:xfrm>
            <a:off x="2195624" y="4502028"/>
            <a:ext cx="70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36,27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cxnSp>
        <p:nvCxnSpPr>
          <p:cNvPr id="7213" name="Connettore 4 7212"/>
          <p:cNvCxnSpPr/>
          <p:nvPr/>
        </p:nvCxnSpPr>
        <p:spPr>
          <a:xfrm rot="16200000" flipH="1">
            <a:off x="4208414" y="1774168"/>
            <a:ext cx="28624" cy="5976000"/>
          </a:xfrm>
          <a:prstGeom prst="bentConnector3">
            <a:avLst>
              <a:gd name="adj1" fmla="val 93493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6" name="Ovale 7215"/>
          <p:cNvSpPr/>
          <p:nvPr/>
        </p:nvSpPr>
        <p:spPr>
          <a:xfrm>
            <a:off x="3932861" y="4695443"/>
            <a:ext cx="649288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000000"/>
                </a:solidFill>
              </a:rPr>
              <a:t>+</a:t>
            </a:r>
            <a:r>
              <a:rPr lang="it-IT" sz="1400" dirty="0" smtClean="0">
                <a:solidFill>
                  <a:srgbClr val="000000"/>
                </a:solidFill>
              </a:rPr>
              <a:t>11</a:t>
            </a:r>
            <a:r>
              <a:rPr lang="it-IT" sz="1400" b="1" dirty="0" smtClean="0">
                <a:solidFill>
                  <a:srgbClr val="000000"/>
                </a:solidFill>
              </a:rPr>
              <a:t>,5%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40" name="CasellaDiTesto 78"/>
          <p:cNvSpPr txBox="1">
            <a:spLocks noChangeArrowheads="1"/>
          </p:cNvSpPr>
          <p:nvPr/>
        </p:nvSpPr>
        <p:spPr bwMode="auto">
          <a:xfrm>
            <a:off x="3375296" y="4501641"/>
            <a:ext cx="70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38,62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sp>
        <p:nvSpPr>
          <p:cNvPr id="41" name="CasellaDiTesto 79"/>
          <p:cNvSpPr txBox="1">
            <a:spLocks noChangeArrowheads="1"/>
          </p:cNvSpPr>
          <p:nvPr/>
        </p:nvSpPr>
        <p:spPr bwMode="auto">
          <a:xfrm>
            <a:off x="6840736" y="4525417"/>
            <a:ext cx="70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41,33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78"/>
          <p:cNvSpPr txBox="1">
            <a:spLocks noChangeArrowheads="1"/>
          </p:cNvSpPr>
          <p:nvPr/>
        </p:nvSpPr>
        <p:spPr bwMode="auto">
          <a:xfrm>
            <a:off x="4510827" y="4508650"/>
            <a:ext cx="7054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 smtClean="0">
                <a:solidFill>
                  <a:srgbClr val="000000"/>
                </a:solidFill>
              </a:rPr>
              <a:t>40,46</a:t>
            </a:r>
            <a:endParaRPr lang="it-IT" altLang="it-IT" sz="1000" dirty="0">
              <a:solidFill>
                <a:srgbClr val="000000"/>
              </a:solidFill>
            </a:endParaRPr>
          </a:p>
        </p:txBody>
      </p:sp>
      <p:graphicFrame>
        <p:nvGraphicFramePr>
          <p:cNvPr id="29" name="Gra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863287"/>
              </p:ext>
            </p:extLst>
          </p:nvPr>
        </p:nvGraphicFramePr>
        <p:xfrm>
          <a:off x="277240" y="1470161"/>
          <a:ext cx="8877925" cy="307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109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ggetto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405079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2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244" name="Rectangle 2"/>
          <p:cNvSpPr>
            <a:spLocks noGrp="1"/>
          </p:cNvSpPr>
          <p:nvPr>
            <p:ph type="title"/>
          </p:nvPr>
        </p:nvSpPr>
        <p:spPr>
          <a:xfrm>
            <a:off x="673793" y="796161"/>
            <a:ext cx="8535989" cy="437898"/>
          </a:xfrm>
        </p:spPr>
        <p:txBody>
          <a:bodyPr/>
          <a:lstStyle/>
          <a:p>
            <a:r>
              <a:rPr lang="it-IT" altLang="it-IT" dirty="0" smtClean="0"/>
              <a:t>Assistenze PRM FCO settembre 2017 vs settembre 2016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1899" y="1773978"/>
            <a:ext cx="68304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N. assistenze:	                   		244.923 (+0,2%)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% </a:t>
            </a:r>
            <a:r>
              <a:rPr lang="it-IT" sz="1600" b="0" dirty="0" err="1" smtClean="0"/>
              <a:t>pre</a:t>
            </a:r>
            <a:r>
              <a:rPr lang="it-IT" sz="1600" b="0" dirty="0" smtClean="0"/>
              <a:t>-notificate (&gt;36h):	   		    61,8% (+2,7%) </a:t>
            </a:r>
            <a:endParaRPr lang="it-IT" sz="1600" b="0" dirty="0"/>
          </a:p>
          <a:p>
            <a:pPr algn="l"/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N. movimenti serviti (Arrivi e Partenze):	  106.150  (-2,3%)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Breakdown assistenze per tipologia: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b="0" dirty="0"/>
          </a:p>
        </p:txBody>
      </p:sp>
      <p:sp>
        <p:nvSpPr>
          <p:cNvPr id="2" name="CasellaDiTesto 1"/>
          <p:cNvSpPr txBox="1"/>
          <p:nvPr/>
        </p:nvSpPr>
        <p:spPr>
          <a:xfrm flipH="1">
            <a:off x="646390" y="1335794"/>
            <a:ext cx="488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err="1" smtClean="0"/>
              <a:t>Highlights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995" name="Picture 3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71" y="3551485"/>
            <a:ext cx="5117382" cy="303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486" y="862560"/>
            <a:ext cx="9030114" cy="367526"/>
          </a:xfrm>
        </p:spPr>
        <p:txBody>
          <a:bodyPr/>
          <a:lstStyle/>
          <a:p>
            <a:r>
              <a:rPr lang="it-IT" dirty="0" smtClean="0"/>
              <a:t>Qualità erogata FCO –  Carta dei Servizi (*) YTD settembre 2017</a:t>
            </a:r>
            <a:endParaRPr lang="it-IT" dirty="0"/>
          </a:p>
        </p:txBody>
      </p:sp>
      <p:pic>
        <p:nvPicPr>
          <p:cNvPr id="854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85900"/>
            <a:ext cx="93535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2901" y="6219825"/>
            <a:ext cx="8048625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dirty="0" smtClean="0"/>
              <a:t>(*) Target concordati con AOC in fase di definizione tariffa 2017 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1039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490" y="862560"/>
            <a:ext cx="8535989" cy="684212"/>
          </a:xfrm>
        </p:spPr>
        <p:txBody>
          <a:bodyPr/>
          <a:lstStyle/>
          <a:p>
            <a:r>
              <a:rPr lang="it-IT" dirty="0" smtClean="0"/>
              <a:t>Qualità percepita FCO – Carta dei Servizi YTD settembre 2017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6882" y="1230560"/>
            <a:ext cx="7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/>
              <a:t>Indagine micro-</a:t>
            </a:r>
            <a:r>
              <a:rPr lang="it-IT" sz="1400" dirty="0" err="1" smtClean="0"/>
              <a:t>customer</a:t>
            </a:r>
            <a:r>
              <a:rPr lang="it-IT" sz="1400" dirty="0" smtClean="0"/>
              <a:t> </a:t>
            </a:r>
            <a:r>
              <a:rPr lang="it-IT" sz="1400" b="0" dirty="0" smtClean="0"/>
              <a:t>– </a:t>
            </a:r>
            <a:r>
              <a:rPr lang="it-IT" sz="1400" dirty="0" smtClean="0"/>
              <a:t> Media valutazione complessiva	</a:t>
            </a:r>
            <a:r>
              <a:rPr lang="it-IT" sz="1600" dirty="0" smtClean="0"/>
              <a:t>5,31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7061" y="3851564"/>
            <a:ext cx="7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/>
              <a:t>Indagine micro-</a:t>
            </a:r>
            <a:r>
              <a:rPr lang="it-IT" sz="1400" dirty="0" err="1" smtClean="0"/>
              <a:t>customer</a:t>
            </a:r>
            <a:r>
              <a:rPr lang="it-IT" sz="1400" dirty="0" smtClean="0"/>
              <a:t> </a:t>
            </a:r>
            <a:r>
              <a:rPr lang="it-IT" sz="1400" b="0" dirty="0" smtClean="0"/>
              <a:t>– </a:t>
            </a:r>
            <a:r>
              <a:rPr lang="it-IT" sz="1400" dirty="0" smtClean="0"/>
              <a:t> % PRM soddisfatti (*)		</a:t>
            </a:r>
            <a:r>
              <a:rPr lang="it-IT" sz="1600" dirty="0" smtClean="0"/>
              <a:t>99,80%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7060" y="6325977"/>
            <a:ext cx="461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 smtClean="0"/>
              <a:t>Scala a 6</a:t>
            </a:r>
          </a:p>
          <a:p>
            <a:pPr algn="l"/>
            <a:r>
              <a:rPr lang="it-IT" sz="800" dirty="0" smtClean="0"/>
              <a:t>Soddisfatti:	6 Eccellente; 5 Buono; 4 Discreto</a:t>
            </a:r>
          </a:p>
          <a:p>
            <a:pPr algn="l"/>
            <a:r>
              <a:rPr lang="it-IT" sz="800" dirty="0" smtClean="0"/>
              <a:t>Non soddisfatti:	3 Appena </a:t>
            </a:r>
            <a:r>
              <a:rPr lang="it-IT" sz="800" dirty="0" err="1" smtClean="0"/>
              <a:t>suff</a:t>
            </a:r>
            <a:r>
              <a:rPr lang="it-IT" sz="800" dirty="0" smtClean="0"/>
              <a:t>; 2 Scarso; 1 Pessimo</a:t>
            </a:r>
          </a:p>
          <a:p>
            <a:endParaRPr lang="it-IT" dirty="0"/>
          </a:p>
        </p:txBody>
      </p:sp>
      <p:pic>
        <p:nvPicPr>
          <p:cNvPr id="85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" y="1514476"/>
            <a:ext cx="5172075" cy="22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6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" y="4142001"/>
            <a:ext cx="5172075" cy="21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43" y="16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65" name="think-cell Slide" r:id="rId5" imgW="500" imgH="500" progId="TCLayout.ActiveDocument.1">
                  <p:embed/>
                </p:oleObj>
              </mc:Choice>
              <mc:Fallback>
                <p:oleObj name="think-cell Slide" r:id="rId5" imgW="500" imgH="5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" y="168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3175">
            <a:solidFill>
              <a:srgbClr val="D6CBC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400" b="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708974" y="802122"/>
            <a:ext cx="8535989" cy="34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kern="0" dirty="0" err="1" smtClean="0"/>
              <a:t>Key</a:t>
            </a:r>
            <a:r>
              <a:rPr lang="it-IT" kern="0" dirty="0" smtClean="0"/>
              <a:t> </a:t>
            </a:r>
            <a:r>
              <a:rPr lang="it-IT" kern="0" dirty="0" err="1"/>
              <a:t>h</a:t>
            </a:r>
            <a:r>
              <a:rPr lang="it-IT" kern="0" dirty="0" err="1" smtClean="0"/>
              <a:t>ighlights</a:t>
            </a:r>
            <a:r>
              <a:rPr lang="it-IT" kern="0" dirty="0" smtClean="0"/>
              <a:t> ed iniziative 2018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888977" y="2665325"/>
            <a:ext cx="29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it-IT" altLang="it-IT" sz="800" i="1" dirty="0" smtClean="0"/>
              <a:t>*      </a:t>
            </a:r>
            <a:endParaRPr lang="it-IT" altLang="it-IT" sz="800" i="1" dirty="0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745805" y="3576718"/>
            <a:ext cx="6684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it-IT" altLang="it-IT" sz="800" b="0" i="1" dirty="0"/>
              <a:t>* FTE Full HR comprendono le FTE + il lavoro aggiuntivo      </a:t>
            </a:r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1841200" y="3222745"/>
            <a:ext cx="26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it-IT" altLang="it-IT" sz="800" i="1" dirty="0" smtClean="0"/>
              <a:t>*      </a:t>
            </a:r>
            <a:endParaRPr lang="it-IT" altLang="it-IT" sz="8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8974" y="4132482"/>
            <a:ext cx="81683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endParaRPr lang="it-IT" sz="1400" b="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it-IT" sz="1600" b="0" dirty="0" smtClean="0"/>
              <a:t>Ottimizzazione dei processi (</a:t>
            </a:r>
            <a:r>
              <a:rPr lang="it-IT" sz="1600" b="0" i="1" dirty="0" smtClean="0"/>
              <a:t>Lean) </a:t>
            </a:r>
            <a:r>
              <a:rPr lang="it-IT" sz="1600" b="0" dirty="0"/>
              <a:t>per il consolidamento e la regolarizzazione della prestazione verso i V</a:t>
            </a:r>
            <a:r>
              <a:rPr lang="it-IT" sz="1600" b="0" dirty="0" smtClean="0"/>
              <a:t>ettori.</a:t>
            </a:r>
          </a:p>
          <a:p>
            <a:pPr marL="342900" indent="-342900" algn="l">
              <a:buFont typeface="+mj-lt"/>
              <a:buAutoNum type="arabicPeriod"/>
            </a:pPr>
            <a:endParaRPr lang="it-IT" sz="1600" b="0" dirty="0"/>
          </a:p>
          <a:p>
            <a:pPr marL="342900" indent="-342900" algn="l">
              <a:buFont typeface="+mj-lt"/>
              <a:buAutoNum type="arabicPeriod"/>
            </a:pPr>
            <a:r>
              <a:rPr lang="it-IT" sz="1600" b="0" dirty="0" smtClean="0"/>
              <a:t>Definizione  </a:t>
            </a:r>
            <a:r>
              <a:rPr lang="it-IT" sz="1600" b="0" dirty="0"/>
              <a:t>e implementazione di sistema di regole operative tra </a:t>
            </a:r>
            <a:r>
              <a:rPr lang="it-IT" sz="1600" b="0" dirty="0" smtClean="0"/>
              <a:t>Vettori</a:t>
            </a:r>
            <a:r>
              <a:rPr lang="it-IT" sz="1600" b="0" dirty="0"/>
              <a:t>, </a:t>
            </a:r>
            <a:r>
              <a:rPr lang="it-IT" sz="1600" b="0" dirty="0" err="1"/>
              <a:t>H</a:t>
            </a:r>
            <a:r>
              <a:rPr lang="it-IT" sz="1600" b="0" dirty="0" err="1" smtClean="0"/>
              <a:t>andler</a:t>
            </a:r>
            <a:r>
              <a:rPr lang="it-IT" sz="1600" b="0" dirty="0" smtClean="0"/>
              <a:t> </a:t>
            </a:r>
            <a:r>
              <a:rPr lang="it-IT" sz="1600" b="0" dirty="0"/>
              <a:t>e </a:t>
            </a:r>
            <a:r>
              <a:rPr lang="it-IT" sz="1600" b="0" dirty="0" smtClean="0"/>
              <a:t>ADR Assistance </a:t>
            </a:r>
            <a:r>
              <a:rPr lang="it-IT" sz="1600" b="0" dirty="0"/>
              <a:t>per la gestione dei processi di imbarco e sbarco PRM «sostenibile»  con la tariffa attuale</a:t>
            </a:r>
          </a:p>
          <a:p>
            <a:pPr algn="l"/>
            <a:r>
              <a:rPr lang="it-IT" sz="1400" b="0" dirty="0" smtClean="0">
                <a:solidFill>
                  <a:srgbClr val="FF0000"/>
                </a:solidFill>
              </a:rPr>
              <a:t> </a:t>
            </a:r>
            <a:endParaRPr lang="it-IT" sz="1400" b="0" dirty="0">
              <a:solidFill>
                <a:srgbClr val="FF0000"/>
              </a:solidFill>
            </a:endParaRPr>
          </a:p>
          <a:p>
            <a:pPr algn="l"/>
            <a:endParaRPr lang="it-IT" dirty="0"/>
          </a:p>
        </p:txBody>
      </p:sp>
      <p:pic>
        <p:nvPicPr>
          <p:cNvPr id="833960" name="Picture 4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0" y="1286933"/>
            <a:ext cx="5216631" cy="222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67463" y="747738"/>
            <a:ext cx="8535989" cy="310680"/>
          </a:xfrm>
        </p:spPr>
        <p:txBody>
          <a:bodyPr/>
          <a:lstStyle/>
          <a:p>
            <a:r>
              <a:rPr lang="it-IT" dirty="0" smtClean="0"/>
              <a:t>Costi ammissibili a tariffa di Fiumicino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947934" y="885673"/>
            <a:ext cx="37104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Voce principale </a:t>
            </a:r>
            <a:r>
              <a:rPr lang="it-IT" b="0" dirty="0" smtClean="0"/>
              <a:t>di costo ammesso a tariffa del servizio PRM a Fiumicino è il </a:t>
            </a:r>
            <a:r>
              <a:rPr lang="it-IT" b="0" dirty="0"/>
              <a:t>costo del lavoro </a:t>
            </a:r>
            <a:r>
              <a:rPr lang="it-IT" b="0" dirty="0" smtClean="0"/>
              <a:t>di ADR Assistance che nel 2018 è previsto in crescita </a:t>
            </a:r>
            <a:r>
              <a:rPr lang="it-IT" b="0" dirty="0"/>
              <a:t>a fronte </a:t>
            </a:r>
            <a:r>
              <a:rPr lang="it-IT" b="0" dirty="0" smtClean="0"/>
              <a:t>di un incremento delle risorse FTE combinato con azioni di miglioramento della produttività/efficienza in termini di assistenze medie per FTE Full HR attraverso una riduzione delle ore di lavoro straordinario.</a:t>
            </a:r>
          </a:p>
          <a:p>
            <a:pPr algn="just"/>
            <a:endParaRPr lang="it-IT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 smtClean="0"/>
              <a:t>Tra le altri voci di costo si evidenziano incrementi legati al miglioramento </a:t>
            </a:r>
            <a:r>
              <a:rPr lang="it-IT" b="0" dirty="0"/>
              <a:t>della qualità del servizio </a:t>
            </a:r>
            <a:r>
              <a:rPr lang="it-IT" b="0" dirty="0" smtClean="0"/>
              <a:t>(rinnovo </a:t>
            </a:r>
            <a:r>
              <a:rPr lang="it-IT" b="0" dirty="0"/>
              <a:t>vestiario, interventi migliorativi sui sistemi informatici e sulla formazione del </a:t>
            </a:r>
            <a:r>
              <a:rPr lang="it-IT" b="0" dirty="0" smtClean="0"/>
              <a:t>personale, acquisto sedie a rotelle).</a:t>
            </a:r>
          </a:p>
          <a:p>
            <a:pPr algn="just"/>
            <a:endParaRPr lang="it-IT" b="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Sulla base del </a:t>
            </a:r>
            <a:r>
              <a:rPr lang="it-IT" b="0" i="1" dirty="0" err="1"/>
              <a:t>forecast</a:t>
            </a:r>
            <a:r>
              <a:rPr lang="it-IT" b="0" dirty="0"/>
              <a:t> di traffico 2018 attualmente disponibile, l’equilibrio a copertura dei costi ammessi è individuato in un corrispettivo unitario pari a </a:t>
            </a:r>
            <a:r>
              <a:rPr lang="it-IT" dirty="0"/>
              <a:t>€0,88</a:t>
            </a:r>
            <a:r>
              <a:rPr lang="it-IT" b="0" dirty="0"/>
              <a:t>/pax (escluso il recupero anni precedenti)</a:t>
            </a:r>
          </a:p>
          <a:p>
            <a:pPr algn="just"/>
            <a:endParaRPr lang="it-IT" b="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L’effetto combinato di restituzione del surplus stimato sull’esercizio 2017 (€ 302 mila) e dei minori ricavi stimati nel primo bimestre 2018 (causa minore tariffa applicata rispetto a quella d’equilibrio), riduce il corrispettivo unitario d’equilibrio applicabile dal 1° marzo 2017 a </a:t>
            </a:r>
            <a:r>
              <a:rPr lang="it-IT" dirty="0"/>
              <a:t>€0,86</a:t>
            </a:r>
            <a:r>
              <a:rPr lang="it-IT" b="0" dirty="0"/>
              <a:t>/pax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0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flipH="1" flipV="1">
            <a:off x="1520346" y="3785910"/>
            <a:ext cx="1621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it-IT" sz="1100" b="0" dirty="0"/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135806" y="5859754"/>
            <a:ext cx="58597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800" u="none" dirty="0"/>
              <a:t>Come indicato in allegato 9 (pp. 16 e 28) i corrispettivi del servizio PRM per gli scali di Fiumicino e Ciampino sono quantificati annualmente in base ai costi ammessi ed al volume di passeggeri stimati per l'anno di riferimento della tariffa ed, altresì, dell'eventuale saldo positivo/negativo da verifica dei valori a consuntivo (ricavi regolati meno costi ammessi, dati i valori di traffico consuntivato per l'anno precedente). Tale modalità di aggiornamento tariffario è in linea con il disposto dell'art. 8 del Regolamento CE 1107/2006. </a:t>
            </a:r>
          </a:p>
        </p:txBody>
      </p:sp>
      <p:pic>
        <p:nvPicPr>
          <p:cNvPr id="859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84359"/>
            <a:ext cx="5299896" cy="4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23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d/%m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4&lt;/m_strFormatTime&gt;&lt;/m_precDefaultWeek&gt;&lt;m_precDefaultDay&gt;&lt;m_strFormatTime&gt;%#d&lt;/m_strFormatTime&gt;&lt;/m_precDefaultDay&gt;&lt;m_mruColor&gt;&lt;m_vecMRU length=&quot;7&quot;&gt;&lt;elem m_fUsage=&quot;5.31872788231533370000E+000&quot;&gt;&lt;m_ppcolschidx val=&quot;0&quot;/&gt;&lt;m_rgb r=&quot;ff&quot; g=&quot;96&quot; b=&quot;c&quot;/&gt;&lt;m_nBrightness val=&quot;0&quot;/&gt;&lt;/elem&gt;&lt;elem m_fUsage=&quot;2.18570633763525590000E+000&quot;&gt;&lt;m_ppcolschidx val=&quot;0&quot;/&gt;&lt;m_rgb r=&quot;5a&quot; g=&quot;b8&quot; b=&quot;1d&quot;/&gt;&lt;m_nBrightness val=&quot;0&quot;/&gt;&lt;/elem&gt;&lt;elem m_fUsage=&quot;1.96318581855426720000E+000&quot;&gt;&lt;m_ppcolschidx val=&quot;0&quot;/&gt;&lt;m_rgb r=&quot;ff&quot; g=&quot;0&quot; b=&quot;0&quot;/&gt;&lt;m_nBrightness val=&quot;0&quot;/&gt;&lt;/elem&gt;&lt;elem m_fUsage=&quot;5.08014288382196200000E-001&quot;&gt;&lt;m_ppcolschidx val=&quot;0&quot;/&gt;&lt;m_rgb r=&quot;ed&quot; g=&quot;a8&quot; b=&quot;7&quot;/&gt;&lt;m_nBrightness val=&quot;0&quot;/&gt;&lt;/elem&gt;&lt;elem m_fUsage=&quot;1.64668271649085210000E-002&quot;&gt;&lt;m_ppcolschidx val=&quot;0&quot;/&gt;&lt;m_rgb r=&quot;2b&quot; g=&quot;c6&quot; b=&quot;ff&quot;/&gt;&lt;m_nBrightness val=&quot;0&quot;/&gt;&lt;/elem&gt;&lt;elem m_fUsage=&quot;8.59504455717143900000E-004&quot;&gt;&lt;m_ppcolschidx val=&quot;0&quot;/&gt;&lt;m_rgb r=&quot;42&quot; g=&quot;66&quot; b=&quot;73&quot;/&gt;&lt;m_nBrightness val=&quot;0&quot;/&gt;&lt;/elem&gt;&lt;elem m_fUsage=&quot;7.73554010145429500000E-004&quot;&gt;&lt;m_ppcolschidx val=&quot;0&quot;/&gt;&lt;m_rgb r=&quot;66&quot; g=&quot;99&quot; b=&quot;f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vLmp0NTaSvheMsyBa6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RcOaKT0iYuIE.dLTg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4qLD5lw0KGhN_UGSq9r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JWDs0MvkyClE5sBxLz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Qcp_QMrUOkf00gxcmP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ZhTh.PuUaZJaXGQyqTB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7zv_3tlkiXWVfd7J6Zi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ldebz2HEuX0jBwhKuq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YGSOSvCEiCkoMyi0lb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xXM9TgZkmhg.6XIRqz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RcOaKT0iYuIE.dLTg4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4K8x.Wrkui03yx6vjw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resentazione_ADR_v03">
  <a:themeElements>
    <a:clrScheme name="1_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zione_ADR_v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zione_ADR_v03">
  <a:themeElements>
    <a:clrScheme name="1_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zione_ADR_v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zione_ADR_v03">
  <a:themeElements>
    <a:clrScheme name="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_ADR_v0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62000"/>
          </a:srgbClr>
        </a:solidFill>
        <a:ln w="158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62000"/>
          </a:srgbClr>
        </a:solidFill>
        <a:ln w="158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Is_pres_1_10-2002</Template>
  <TotalTime>44886</TotalTime>
  <Words>633</Words>
  <Application>Microsoft Office PowerPoint</Application>
  <PresentationFormat>A4 (21x29,7 cm)</PresentationFormat>
  <Paragraphs>75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1_presentazione_ADR_v03</vt:lpstr>
      <vt:lpstr>2_presentazione_ADR_v03</vt:lpstr>
      <vt:lpstr>presentazione_ADR_v03</vt:lpstr>
      <vt:lpstr>15_TEMPLATE 2008</vt:lpstr>
      <vt:lpstr>3_TEMPLATE 2008</vt:lpstr>
      <vt:lpstr>4_TEMPLATE 2008</vt:lpstr>
      <vt:lpstr>TEMPLATE 2008</vt:lpstr>
      <vt:lpstr>think-cell Slide</vt:lpstr>
      <vt:lpstr>Diapositiva think-cell</vt:lpstr>
      <vt:lpstr>Presentazione standard di PowerPoint</vt:lpstr>
      <vt:lpstr>Consuntivazione 2017  </vt:lpstr>
      <vt:lpstr> Assistenze PRM e volumi di traffico a FCO  2012-2017</vt:lpstr>
      <vt:lpstr>Assistenze PRM FCO settembre 2017 vs settembre 2016</vt:lpstr>
      <vt:lpstr>Qualità erogata FCO –  Carta dei Servizi (*) YTD settembre 2017</vt:lpstr>
      <vt:lpstr>Qualità percepita FCO – Carta dei Servizi YTD settembre 2017</vt:lpstr>
      <vt:lpstr>Presentazione standard di PowerPoint</vt:lpstr>
      <vt:lpstr>Costi ammissibili a tariffa di Fiumicino </vt:lpstr>
    </vt:vector>
  </TitlesOfParts>
  <Company>Roland Berger Strategy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Cavallaro</dc:creator>
  <cp:lastModifiedBy>Gravagno Marco</cp:lastModifiedBy>
  <cp:revision>3825</cp:revision>
  <cp:lastPrinted>2015-10-19T10:39:50Z</cp:lastPrinted>
  <dcterms:created xsi:type="dcterms:W3CDTF">2008-06-20T14:11:29Z</dcterms:created>
  <dcterms:modified xsi:type="dcterms:W3CDTF">2017-10-17T08:01:16Z</dcterms:modified>
</cp:coreProperties>
</file>